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4"/>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Raleway Bold" charset="1" panose="00000000000000000000"/>
      <p:regular r:id="rId21"/>
    </p:embeddedFont>
    <p:embeddedFont>
      <p:font typeface="Raleway Light" charset="1" panose="00000000000000000000"/>
      <p:regular r:id="rId22"/>
    </p:embeddedFont>
    <p:embeddedFont>
      <p:font typeface="Raleway Semi-Bold" charset="1" panose="00000000000000000000"/>
      <p:regular r:id="rId23"/>
    </p:embeddedFont>
    <p:embeddedFont>
      <p:font typeface="Raleway Ultra-Bold" charset="1" panose="00000000000000000000"/>
      <p:regular r:id="rId27"/>
    </p:embeddedFont>
    <p:embeddedFont>
      <p:font typeface="Raleway" charset="1" panose="00000000000000000000"/>
      <p:regular r:id="rId28"/>
    </p:embeddedFont>
    <p:embeddedFont>
      <p:font typeface="Raleway Italics" charset="1" panose="00000000000000000000"/>
      <p:regular r:id="rId29"/>
    </p:embeddedFont>
    <p:embeddedFont>
      <p:font typeface="Raleway Ultra-Bold Italics" charset="1" panose="00000000000000000000"/>
      <p:regular r:id="rId30"/>
    </p:embeddedFont>
    <p:embeddedFont>
      <p:font typeface="Open Sans Extra Bold" charset="1" panose="020B0906030804020204"/>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notesMasters/notesMaster1.xml" Type="http://schemas.openxmlformats.org/officeDocument/2006/relationships/notesMaster"/><Relationship Id="rId25" Target="theme/theme2.xml" Type="http://schemas.openxmlformats.org/officeDocument/2006/relationships/theme"/><Relationship Id="rId26" Target="notesSlides/notesSlide1.xml" Type="http://schemas.openxmlformats.org/officeDocument/2006/relationships/note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Penerapan algoritma MST dalam menghubungkan sekolah-sekolah di kota tertentu untuk mendapatkan akses internet yang lebih cepat dan efisien berarti kita akan menghubungkan semua sekolah dengan biaya rendah (dalam hal ini, biaya koneksi internet). Dengan menggunakan MST, kita menghindari membangun jaringan yang berlebihan atau terlalu panjang, yang dapat menghemat banyak biaya.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1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1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svg" Type="http://schemas.openxmlformats.org/officeDocument/2006/relationships/image"/><Relationship Id="rId2" Target="../media/image1.jpe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11" Target="../media/image13.png" Type="http://schemas.openxmlformats.org/officeDocument/2006/relationships/image"/><Relationship Id="rId12" Target="../media/image14.svg" Type="http://schemas.openxmlformats.org/officeDocument/2006/relationships/image"/><Relationship Id="rId2" Target="../notesSlides/notesSlide1.xml" Type="http://schemas.openxmlformats.org/officeDocument/2006/relationships/notesSlide"/><Relationship Id="rId3" Target="../media/image1.jpe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png" Type="http://schemas.openxmlformats.org/officeDocument/2006/relationships/image"/><Relationship Id="rId4" Target="../media/image1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png" Type="http://schemas.openxmlformats.org/officeDocument/2006/relationships/image"/><Relationship Id="rId4" Target="../media/image1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1111178" y="2167844"/>
            <a:ext cx="14927165" cy="1185961"/>
          </a:xfrm>
          <a:prstGeom prst="rect">
            <a:avLst/>
          </a:prstGeom>
        </p:spPr>
        <p:txBody>
          <a:bodyPr anchor="t" rtlCol="false" tIns="0" lIns="0" bIns="0" rIns="0">
            <a:spAutoFit/>
          </a:bodyPr>
          <a:lstStyle/>
          <a:p>
            <a:pPr algn="ctr">
              <a:lnSpc>
                <a:spcPts val="9150"/>
              </a:lnSpc>
            </a:pPr>
            <a:r>
              <a:rPr lang="en-US" b="true" sz="8243" spc="239">
                <a:solidFill>
                  <a:srgbClr val="000000"/>
                </a:solidFill>
                <a:latin typeface="Raleway Bold"/>
                <a:ea typeface="Raleway Bold"/>
                <a:cs typeface="Raleway Bold"/>
                <a:sym typeface="Raleway Bold"/>
              </a:rPr>
              <a:t>MINIMUM SPANNING TREE </a:t>
            </a:r>
          </a:p>
        </p:txBody>
      </p:sp>
      <p:sp>
        <p:nvSpPr>
          <p:cNvPr name="Freeform 4" id="4"/>
          <p:cNvSpPr/>
          <p:nvPr/>
        </p:nvSpPr>
        <p:spPr>
          <a:xfrm flipH="false" flipV="false" rot="0">
            <a:off x="12732913" y="-10102567"/>
            <a:ext cx="10267169" cy="11114662"/>
          </a:xfrm>
          <a:custGeom>
            <a:avLst/>
            <a:gdLst/>
            <a:ahLst/>
            <a:cxnLst/>
            <a:rect r="r" b="b" t="t" l="l"/>
            <a:pathLst>
              <a:path h="11114662" w="10267169">
                <a:moveTo>
                  <a:pt x="0" y="0"/>
                </a:moveTo>
                <a:lnTo>
                  <a:pt x="10267169" y="0"/>
                </a:lnTo>
                <a:lnTo>
                  <a:pt x="10267169" y="11114662"/>
                </a:lnTo>
                <a:lnTo>
                  <a:pt x="0" y="11114662"/>
                </a:lnTo>
                <a:lnTo>
                  <a:pt x="0" y="0"/>
                </a:lnTo>
                <a:close/>
              </a:path>
            </a:pathLst>
          </a:custGeom>
          <a:blipFill>
            <a:blip r:embed="rId3"/>
            <a:stretch>
              <a:fillRect l="0" t="0" r="0" b="0"/>
            </a:stretch>
          </a:blipFill>
        </p:spPr>
      </p:sp>
      <p:sp>
        <p:nvSpPr>
          <p:cNvPr name="Freeform 5" id="5"/>
          <p:cNvSpPr/>
          <p:nvPr/>
        </p:nvSpPr>
        <p:spPr>
          <a:xfrm flipH="false" flipV="false" rot="-2426410">
            <a:off x="-4086734" y="6320903"/>
            <a:ext cx="8796154" cy="9522224"/>
          </a:xfrm>
          <a:custGeom>
            <a:avLst/>
            <a:gdLst/>
            <a:ahLst/>
            <a:cxnLst/>
            <a:rect r="r" b="b" t="t" l="l"/>
            <a:pathLst>
              <a:path h="9522224" w="8796154">
                <a:moveTo>
                  <a:pt x="0" y="0"/>
                </a:moveTo>
                <a:lnTo>
                  <a:pt x="8796154" y="0"/>
                </a:lnTo>
                <a:lnTo>
                  <a:pt x="8796154" y="9522224"/>
                </a:lnTo>
                <a:lnTo>
                  <a:pt x="0" y="9522224"/>
                </a:lnTo>
                <a:lnTo>
                  <a:pt x="0" y="0"/>
                </a:lnTo>
                <a:close/>
              </a:path>
            </a:pathLst>
          </a:custGeom>
          <a:blipFill>
            <a:blip r:embed="rId3"/>
            <a:stretch>
              <a:fillRect l="0" t="0" r="0" b="0"/>
            </a:stretch>
          </a:blipFill>
        </p:spPr>
      </p:sp>
      <p:sp>
        <p:nvSpPr>
          <p:cNvPr name="AutoShape 6" id="6"/>
          <p:cNvSpPr/>
          <p:nvPr/>
        </p:nvSpPr>
        <p:spPr>
          <a:xfrm>
            <a:off x="7389415" y="9267825"/>
            <a:ext cx="3509171" cy="0"/>
          </a:xfrm>
          <a:prstGeom prst="line">
            <a:avLst/>
          </a:prstGeom>
          <a:ln cap="flat" w="19050">
            <a:solidFill>
              <a:srgbClr val="000000"/>
            </a:solidFill>
            <a:prstDash val="solid"/>
            <a:headEnd type="none" len="sm" w="sm"/>
            <a:tailEnd type="none" len="sm" w="sm"/>
          </a:ln>
        </p:spPr>
      </p:sp>
      <p:sp>
        <p:nvSpPr>
          <p:cNvPr name="AutoShape 7" id="7"/>
          <p:cNvSpPr/>
          <p:nvPr/>
        </p:nvSpPr>
        <p:spPr>
          <a:xfrm>
            <a:off x="1813826" y="1038225"/>
            <a:ext cx="1913878" cy="0"/>
          </a:xfrm>
          <a:prstGeom prst="line">
            <a:avLst/>
          </a:prstGeom>
          <a:ln cap="flat" w="19050">
            <a:solidFill>
              <a:srgbClr val="000000"/>
            </a:solidFill>
            <a:prstDash val="solid"/>
            <a:headEnd type="none" len="sm" w="sm"/>
            <a:tailEnd type="none" len="sm" w="sm"/>
          </a:ln>
        </p:spPr>
      </p:sp>
      <p:sp>
        <p:nvSpPr>
          <p:cNvPr name="Freeform 8" id="8"/>
          <p:cNvSpPr/>
          <p:nvPr/>
        </p:nvSpPr>
        <p:spPr>
          <a:xfrm flipH="false" flipV="false" rot="0">
            <a:off x="311343" y="562187"/>
            <a:ext cx="1599671" cy="899815"/>
          </a:xfrm>
          <a:custGeom>
            <a:avLst/>
            <a:gdLst/>
            <a:ahLst/>
            <a:cxnLst/>
            <a:rect r="r" b="b" t="t" l="l"/>
            <a:pathLst>
              <a:path h="899815" w="1599671">
                <a:moveTo>
                  <a:pt x="0" y="0"/>
                </a:moveTo>
                <a:lnTo>
                  <a:pt x="1599671" y="0"/>
                </a:lnTo>
                <a:lnTo>
                  <a:pt x="1599671" y="899815"/>
                </a:lnTo>
                <a:lnTo>
                  <a:pt x="0" y="899815"/>
                </a:lnTo>
                <a:lnTo>
                  <a:pt x="0" y="0"/>
                </a:lnTo>
                <a:close/>
              </a:path>
            </a:pathLst>
          </a:custGeom>
          <a:blipFill>
            <a:blip r:embed="rId4"/>
            <a:stretch>
              <a:fillRect l="0" t="0" r="0" b="0"/>
            </a:stretch>
          </a:blipFill>
        </p:spPr>
      </p:sp>
      <p:grpSp>
        <p:nvGrpSpPr>
          <p:cNvPr name="Group 9" id="9"/>
          <p:cNvGrpSpPr/>
          <p:nvPr/>
        </p:nvGrpSpPr>
        <p:grpSpPr>
          <a:xfrm rot="0">
            <a:off x="2910862" y="3436180"/>
            <a:ext cx="12977901" cy="1169401"/>
            <a:chOff x="0" y="0"/>
            <a:chExt cx="3418048" cy="307990"/>
          </a:xfrm>
        </p:grpSpPr>
        <p:sp>
          <p:nvSpPr>
            <p:cNvPr name="Freeform 10" id="10"/>
            <p:cNvSpPr/>
            <p:nvPr/>
          </p:nvSpPr>
          <p:spPr>
            <a:xfrm flipH="false" flipV="false" rot="0">
              <a:off x="0" y="0"/>
              <a:ext cx="3418048" cy="307990"/>
            </a:xfrm>
            <a:custGeom>
              <a:avLst/>
              <a:gdLst/>
              <a:ahLst/>
              <a:cxnLst/>
              <a:rect r="r" b="b" t="t" l="l"/>
              <a:pathLst>
                <a:path h="307990" w="3418048">
                  <a:moveTo>
                    <a:pt x="30424" y="0"/>
                  </a:moveTo>
                  <a:lnTo>
                    <a:pt x="3387624" y="0"/>
                  </a:lnTo>
                  <a:cubicBezTo>
                    <a:pt x="3404427" y="0"/>
                    <a:pt x="3418048" y="13621"/>
                    <a:pt x="3418048" y="30424"/>
                  </a:cubicBezTo>
                  <a:lnTo>
                    <a:pt x="3418048" y="277566"/>
                  </a:lnTo>
                  <a:cubicBezTo>
                    <a:pt x="3418048" y="294369"/>
                    <a:pt x="3404427" y="307990"/>
                    <a:pt x="3387624" y="307990"/>
                  </a:cubicBezTo>
                  <a:lnTo>
                    <a:pt x="30424" y="307990"/>
                  </a:lnTo>
                  <a:cubicBezTo>
                    <a:pt x="13621" y="307990"/>
                    <a:pt x="0" y="294369"/>
                    <a:pt x="0" y="277566"/>
                  </a:cubicBezTo>
                  <a:lnTo>
                    <a:pt x="0" y="30424"/>
                  </a:lnTo>
                  <a:cubicBezTo>
                    <a:pt x="0" y="13621"/>
                    <a:pt x="13621" y="0"/>
                    <a:pt x="30424" y="0"/>
                  </a:cubicBezTo>
                  <a:close/>
                </a:path>
              </a:pathLst>
            </a:custGeom>
            <a:solidFill>
              <a:srgbClr val="E286FF"/>
            </a:solidFill>
          </p:spPr>
        </p:sp>
        <p:sp>
          <p:nvSpPr>
            <p:cNvPr name="TextBox 11" id="11"/>
            <p:cNvSpPr txBox="true"/>
            <p:nvPr/>
          </p:nvSpPr>
          <p:spPr>
            <a:xfrm>
              <a:off x="0" y="-38100"/>
              <a:ext cx="3418048" cy="34609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3078414" y="4775451"/>
            <a:ext cx="12424834" cy="1169401"/>
            <a:chOff x="0" y="0"/>
            <a:chExt cx="3272384" cy="307990"/>
          </a:xfrm>
        </p:grpSpPr>
        <p:sp>
          <p:nvSpPr>
            <p:cNvPr name="Freeform 13" id="13"/>
            <p:cNvSpPr/>
            <p:nvPr/>
          </p:nvSpPr>
          <p:spPr>
            <a:xfrm flipH="false" flipV="false" rot="0">
              <a:off x="0" y="0"/>
              <a:ext cx="3272384" cy="307990"/>
            </a:xfrm>
            <a:custGeom>
              <a:avLst/>
              <a:gdLst/>
              <a:ahLst/>
              <a:cxnLst/>
              <a:rect r="r" b="b" t="t" l="l"/>
              <a:pathLst>
                <a:path h="307990" w="3272384">
                  <a:moveTo>
                    <a:pt x="31778" y="0"/>
                  </a:moveTo>
                  <a:lnTo>
                    <a:pt x="3240606" y="0"/>
                  </a:lnTo>
                  <a:cubicBezTo>
                    <a:pt x="3258157" y="0"/>
                    <a:pt x="3272384" y="14228"/>
                    <a:pt x="3272384" y="31778"/>
                  </a:cubicBezTo>
                  <a:lnTo>
                    <a:pt x="3272384" y="276212"/>
                  </a:lnTo>
                  <a:cubicBezTo>
                    <a:pt x="3272384" y="284640"/>
                    <a:pt x="3269037" y="292723"/>
                    <a:pt x="3263077" y="298683"/>
                  </a:cubicBezTo>
                  <a:cubicBezTo>
                    <a:pt x="3257117" y="304642"/>
                    <a:pt x="3249034" y="307990"/>
                    <a:pt x="3240606" y="307990"/>
                  </a:cubicBezTo>
                  <a:lnTo>
                    <a:pt x="31778" y="307990"/>
                  </a:lnTo>
                  <a:cubicBezTo>
                    <a:pt x="23350" y="307990"/>
                    <a:pt x="15267" y="304642"/>
                    <a:pt x="9308" y="298683"/>
                  </a:cubicBezTo>
                  <a:cubicBezTo>
                    <a:pt x="3348" y="292723"/>
                    <a:pt x="0" y="284640"/>
                    <a:pt x="0" y="276212"/>
                  </a:cubicBezTo>
                  <a:lnTo>
                    <a:pt x="0" y="31778"/>
                  </a:lnTo>
                  <a:cubicBezTo>
                    <a:pt x="0" y="23350"/>
                    <a:pt x="3348" y="15267"/>
                    <a:pt x="9308" y="9308"/>
                  </a:cubicBezTo>
                  <a:cubicBezTo>
                    <a:pt x="15267" y="3348"/>
                    <a:pt x="23350" y="0"/>
                    <a:pt x="31778" y="0"/>
                  </a:cubicBezTo>
                  <a:close/>
                </a:path>
              </a:pathLst>
            </a:custGeom>
            <a:solidFill>
              <a:srgbClr val="E286FF"/>
            </a:solidFill>
          </p:spPr>
        </p:sp>
        <p:sp>
          <p:nvSpPr>
            <p:cNvPr name="TextBox 14" id="14"/>
            <p:cNvSpPr txBox="true"/>
            <p:nvPr/>
          </p:nvSpPr>
          <p:spPr>
            <a:xfrm>
              <a:off x="0" y="-38100"/>
              <a:ext cx="3272384" cy="34609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13534540" y="4900290"/>
            <a:ext cx="5756731" cy="6181725"/>
          </a:xfrm>
          <a:custGeom>
            <a:avLst/>
            <a:gdLst/>
            <a:ahLst/>
            <a:cxnLst/>
            <a:rect r="r" b="b" t="t" l="l"/>
            <a:pathLst>
              <a:path h="6181725" w="5756731">
                <a:moveTo>
                  <a:pt x="0" y="0"/>
                </a:moveTo>
                <a:lnTo>
                  <a:pt x="5756732" y="0"/>
                </a:lnTo>
                <a:lnTo>
                  <a:pt x="5756732" y="6181725"/>
                </a:lnTo>
                <a:lnTo>
                  <a:pt x="0" y="61817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6" id="16"/>
          <p:cNvSpPr txBox="true"/>
          <p:nvPr/>
        </p:nvSpPr>
        <p:spPr>
          <a:xfrm rot="0">
            <a:off x="1699575" y="1103227"/>
            <a:ext cx="2757679" cy="358775"/>
          </a:xfrm>
          <a:prstGeom prst="rect">
            <a:avLst/>
          </a:prstGeom>
        </p:spPr>
        <p:txBody>
          <a:bodyPr anchor="t" rtlCol="false" tIns="0" lIns="0" bIns="0" rIns="0">
            <a:spAutoFit/>
          </a:bodyPr>
          <a:lstStyle/>
          <a:p>
            <a:pPr algn="l">
              <a:lnSpc>
                <a:spcPts val="2800"/>
              </a:lnSpc>
            </a:pPr>
            <a:r>
              <a:rPr lang="en-US" sz="2000">
                <a:solidFill>
                  <a:srgbClr val="000000"/>
                </a:solidFill>
                <a:latin typeface="Raleway Light"/>
                <a:ea typeface="Raleway Light"/>
                <a:cs typeface="Raleway Light"/>
                <a:sym typeface="Raleway Light"/>
              </a:rPr>
              <a:t>Sains Data UNESA</a:t>
            </a:r>
          </a:p>
        </p:txBody>
      </p:sp>
      <p:sp>
        <p:nvSpPr>
          <p:cNvPr name="TextBox 17" id="17"/>
          <p:cNvSpPr txBox="true"/>
          <p:nvPr/>
        </p:nvSpPr>
        <p:spPr>
          <a:xfrm rot="0">
            <a:off x="6959518" y="8711536"/>
            <a:ext cx="4368964" cy="391150"/>
          </a:xfrm>
          <a:prstGeom prst="rect">
            <a:avLst/>
          </a:prstGeom>
        </p:spPr>
        <p:txBody>
          <a:bodyPr anchor="t" rtlCol="false" tIns="0" lIns="0" bIns="0" rIns="0">
            <a:spAutoFit/>
          </a:bodyPr>
          <a:lstStyle/>
          <a:p>
            <a:pPr algn="ctr">
              <a:lnSpc>
                <a:spcPts val="3115"/>
              </a:lnSpc>
            </a:pPr>
            <a:r>
              <a:rPr lang="en-US" sz="2225" b="true">
                <a:solidFill>
                  <a:srgbClr val="000000"/>
                </a:solidFill>
                <a:latin typeface="Raleway Semi-Bold"/>
                <a:ea typeface="Raleway Semi-Bold"/>
                <a:cs typeface="Raleway Semi-Bold"/>
                <a:sym typeface="Raleway Semi-Bold"/>
              </a:rPr>
              <a:t>Presentated by 2023B TEAM 7</a:t>
            </a:r>
          </a:p>
        </p:txBody>
      </p:sp>
      <p:sp>
        <p:nvSpPr>
          <p:cNvPr name="TextBox 18" id="18"/>
          <p:cNvSpPr txBox="true"/>
          <p:nvPr/>
        </p:nvSpPr>
        <p:spPr>
          <a:xfrm rot="0">
            <a:off x="2127313" y="3276796"/>
            <a:ext cx="14285592" cy="2516523"/>
          </a:xfrm>
          <a:prstGeom prst="rect">
            <a:avLst/>
          </a:prstGeom>
        </p:spPr>
        <p:txBody>
          <a:bodyPr anchor="t" rtlCol="false" tIns="0" lIns="0" bIns="0" rIns="0">
            <a:spAutoFit/>
          </a:bodyPr>
          <a:lstStyle/>
          <a:p>
            <a:pPr algn="ctr">
              <a:lnSpc>
                <a:spcPts val="10359"/>
              </a:lnSpc>
            </a:pPr>
            <a:r>
              <a:rPr lang="en-US" b="true" sz="5395" spc="156">
                <a:solidFill>
                  <a:srgbClr val="FEEA40"/>
                </a:solidFill>
                <a:latin typeface="Raleway Bold"/>
                <a:ea typeface="Raleway Bold"/>
                <a:cs typeface="Raleway Bold"/>
                <a:sym typeface="Raleway Bold"/>
              </a:rPr>
              <a:t> PETA KABEL JARINGAN  INTERNET ANTAR SEKOLAH SMA DI 3 KOTA </a:t>
            </a:r>
          </a:p>
        </p:txBody>
      </p:sp>
      <p:sp>
        <p:nvSpPr>
          <p:cNvPr name="TextBox 19" id="19"/>
          <p:cNvSpPr txBox="true"/>
          <p:nvPr/>
        </p:nvSpPr>
        <p:spPr>
          <a:xfrm rot="0">
            <a:off x="919799" y="3803080"/>
            <a:ext cx="2158616" cy="473658"/>
          </a:xfrm>
          <a:prstGeom prst="rect">
            <a:avLst/>
          </a:prstGeom>
        </p:spPr>
        <p:txBody>
          <a:bodyPr anchor="t" rtlCol="false" tIns="0" lIns="0" bIns="0" rIns="0">
            <a:spAutoFit/>
          </a:bodyPr>
          <a:lstStyle/>
          <a:p>
            <a:pPr algn="ctr">
              <a:lnSpc>
                <a:spcPts val="3534"/>
              </a:lnSpc>
            </a:pPr>
            <a:r>
              <a:rPr lang="en-US" b="true" sz="3184" spc="92">
                <a:solidFill>
                  <a:srgbClr val="548CFF"/>
                </a:solidFill>
                <a:latin typeface="Raleway Bold"/>
                <a:ea typeface="Raleway Bold"/>
                <a:cs typeface="Raleway Bold"/>
                <a:sym typeface="Raleway Bold"/>
              </a:rPr>
              <a:t>DALAM</a:t>
            </a:r>
          </a:p>
        </p:txBody>
      </p:sp>
      <p:sp>
        <p:nvSpPr>
          <p:cNvPr name="TextBox 20" id="20"/>
          <p:cNvSpPr txBox="true"/>
          <p:nvPr/>
        </p:nvSpPr>
        <p:spPr>
          <a:xfrm rot="0">
            <a:off x="3206859" y="7011652"/>
            <a:ext cx="4305012" cy="473658"/>
          </a:xfrm>
          <a:prstGeom prst="rect">
            <a:avLst/>
          </a:prstGeom>
        </p:spPr>
        <p:txBody>
          <a:bodyPr anchor="t" rtlCol="false" tIns="0" lIns="0" bIns="0" rIns="0">
            <a:spAutoFit/>
          </a:bodyPr>
          <a:lstStyle/>
          <a:p>
            <a:pPr algn="ctr">
              <a:lnSpc>
                <a:spcPts val="3534"/>
              </a:lnSpc>
            </a:pPr>
            <a:r>
              <a:rPr lang="en-US" b="true" sz="3184" spc="92">
                <a:solidFill>
                  <a:srgbClr val="548CFF"/>
                </a:solidFill>
                <a:latin typeface="Raleway Bold"/>
                <a:ea typeface="Raleway Bold"/>
                <a:cs typeface="Raleway Bold"/>
                <a:sym typeface="Raleway Bold"/>
              </a:rPr>
              <a:t>MENGGUNAKAN</a:t>
            </a:r>
          </a:p>
        </p:txBody>
      </p:sp>
      <p:sp>
        <p:nvSpPr>
          <p:cNvPr name="TextBox 21" id="21"/>
          <p:cNvSpPr txBox="true"/>
          <p:nvPr/>
        </p:nvSpPr>
        <p:spPr>
          <a:xfrm rot="0">
            <a:off x="6735558" y="6144935"/>
            <a:ext cx="8767690" cy="2020220"/>
          </a:xfrm>
          <a:prstGeom prst="rect">
            <a:avLst/>
          </a:prstGeom>
        </p:spPr>
        <p:txBody>
          <a:bodyPr anchor="t" rtlCol="false" tIns="0" lIns="0" bIns="0" rIns="0">
            <a:spAutoFit/>
          </a:bodyPr>
          <a:lstStyle/>
          <a:p>
            <a:pPr algn="ctr">
              <a:lnSpc>
                <a:spcPts val="7848"/>
              </a:lnSpc>
            </a:pPr>
            <a:r>
              <a:rPr lang="en-US" b="true" sz="7070" spc="205">
                <a:solidFill>
                  <a:srgbClr val="000000"/>
                </a:solidFill>
                <a:latin typeface="Raleway Bold"/>
                <a:ea typeface="Raleway Bold"/>
                <a:cs typeface="Raleway Bold"/>
                <a:sym typeface="Raleway Bold"/>
              </a:rPr>
              <a:t>PRIM, CRUSCAL, DAN BORUVKA</a:t>
            </a:r>
          </a:p>
        </p:txBody>
      </p:sp>
      <p:sp>
        <p:nvSpPr>
          <p:cNvPr name="Freeform 22" id="22"/>
          <p:cNvSpPr/>
          <p:nvPr/>
        </p:nvSpPr>
        <p:spPr>
          <a:xfrm flipH="false" flipV="false" rot="-8573850">
            <a:off x="14052797" y="-4380392"/>
            <a:ext cx="6413006" cy="6942361"/>
          </a:xfrm>
          <a:custGeom>
            <a:avLst/>
            <a:gdLst/>
            <a:ahLst/>
            <a:cxnLst/>
            <a:rect r="r" b="b" t="t" l="l"/>
            <a:pathLst>
              <a:path h="6942361" w="6413006">
                <a:moveTo>
                  <a:pt x="0" y="0"/>
                </a:moveTo>
                <a:lnTo>
                  <a:pt x="6413006" y="0"/>
                </a:lnTo>
                <a:lnTo>
                  <a:pt x="6413006" y="6942361"/>
                </a:lnTo>
                <a:lnTo>
                  <a:pt x="0" y="6942361"/>
                </a:lnTo>
                <a:lnTo>
                  <a:pt x="0" y="0"/>
                </a:lnTo>
                <a:close/>
              </a:path>
            </a:pathLst>
          </a:custGeom>
          <a:blipFill>
            <a:blip r:embed="rId3"/>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77777"/>
            </a:stretch>
          </a:blipFill>
        </p:spPr>
      </p:sp>
      <p:sp>
        <p:nvSpPr>
          <p:cNvPr name="Freeform 3" id="3"/>
          <p:cNvSpPr/>
          <p:nvPr/>
        </p:nvSpPr>
        <p:spPr>
          <a:xfrm flipH="true" flipV="true" rot="-5134275">
            <a:off x="-5003553" y="-1642252"/>
            <a:ext cx="11497072" cy="10074309"/>
          </a:xfrm>
          <a:custGeom>
            <a:avLst/>
            <a:gdLst/>
            <a:ahLst/>
            <a:cxnLst/>
            <a:rect r="r" b="b" t="t" l="l"/>
            <a:pathLst>
              <a:path h="10074309" w="11497072">
                <a:moveTo>
                  <a:pt x="11497072" y="10074310"/>
                </a:moveTo>
                <a:lnTo>
                  <a:pt x="0" y="10074310"/>
                </a:lnTo>
                <a:lnTo>
                  <a:pt x="0" y="0"/>
                </a:lnTo>
                <a:lnTo>
                  <a:pt x="11497072" y="0"/>
                </a:lnTo>
                <a:lnTo>
                  <a:pt x="11497072" y="10074310"/>
                </a:lnTo>
                <a:close/>
              </a:path>
            </a:pathLst>
          </a:custGeom>
          <a:blipFill>
            <a:blip r:embed="rId3">
              <a:alphaModFix amt="80000"/>
            </a:blip>
            <a:stretch>
              <a:fillRect l="0" t="0" r="0" b="0"/>
            </a:stretch>
          </a:blipFill>
        </p:spPr>
      </p:sp>
      <p:grpSp>
        <p:nvGrpSpPr>
          <p:cNvPr name="Group 4" id="4"/>
          <p:cNvGrpSpPr/>
          <p:nvPr/>
        </p:nvGrpSpPr>
        <p:grpSpPr>
          <a:xfrm rot="0">
            <a:off x="16287750" y="697881"/>
            <a:ext cx="2000250" cy="851677"/>
            <a:chOff x="0" y="0"/>
            <a:chExt cx="1029692" cy="438428"/>
          </a:xfrm>
        </p:grpSpPr>
        <p:sp>
          <p:nvSpPr>
            <p:cNvPr name="Freeform 5" id="5"/>
            <p:cNvSpPr/>
            <p:nvPr/>
          </p:nvSpPr>
          <p:spPr>
            <a:xfrm flipH="false" flipV="false" rot="0">
              <a:off x="0" y="0"/>
              <a:ext cx="1029692" cy="438428"/>
            </a:xfrm>
            <a:custGeom>
              <a:avLst/>
              <a:gdLst/>
              <a:ahLst/>
              <a:cxnLst/>
              <a:rect r="r" b="b" t="t" l="l"/>
              <a:pathLst>
                <a:path h="438428" w="1029692">
                  <a:moveTo>
                    <a:pt x="0" y="0"/>
                  </a:moveTo>
                  <a:lnTo>
                    <a:pt x="1029692" y="0"/>
                  </a:lnTo>
                  <a:lnTo>
                    <a:pt x="1029692" y="438428"/>
                  </a:lnTo>
                  <a:lnTo>
                    <a:pt x="0" y="438428"/>
                  </a:lnTo>
                  <a:close/>
                </a:path>
              </a:pathLst>
            </a:custGeom>
            <a:gradFill rotWithShape="true">
              <a:gsLst>
                <a:gs pos="0">
                  <a:srgbClr val="CB4BF0">
                    <a:alpha val="100000"/>
                  </a:srgbClr>
                </a:gs>
                <a:gs pos="100000">
                  <a:srgbClr val="A6E4F7">
                    <a:alpha val="100000"/>
                  </a:srgbClr>
                </a:gs>
              </a:gsLst>
              <a:lin ang="0"/>
            </a:gradFill>
          </p:spPr>
        </p:sp>
        <p:sp>
          <p:nvSpPr>
            <p:cNvPr name="TextBox 6" id="6"/>
            <p:cNvSpPr txBox="true"/>
            <p:nvPr/>
          </p:nvSpPr>
          <p:spPr>
            <a:xfrm>
              <a:off x="0" y="-38100"/>
              <a:ext cx="1029692" cy="476528"/>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9591696" y="6975488"/>
            <a:ext cx="3438668" cy="713425"/>
            <a:chOff x="0" y="0"/>
            <a:chExt cx="905657" cy="187898"/>
          </a:xfrm>
        </p:grpSpPr>
        <p:sp>
          <p:nvSpPr>
            <p:cNvPr name="Freeform 8" id="8"/>
            <p:cNvSpPr/>
            <p:nvPr/>
          </p:nvSpPr>
          <p:spPr>
            <a:xfrm flipH="false" flipV="false" rot="0">
              <a:off x="0" y="0"/>
              <a:ext cx="905658" cy="187898"/>
            </a:xfrm>
            <a:custGeom>
              <a:avLst/>
              <a:gdLst/>
              <a:ahLst/>
              <a:cxnLst/>
              <a:rect r="r" b="b" t="t" l="l"/>
              <a:pathLst>
                <a:path h="187898" w="905658">
                  <a:moveTo>
                    <a:pt x="93949" y="0"/>
                  </a:moveTo>
                  <a:lnTo>
                    <a:pt x="811708" y="0"/>
                  </a:lnTo>
                  <a:cubicBezTo>
                    <a:pt x="836625" y="0"/>
                    <a:pt x="860522" y="9898"/>
                    <a:pt x="878140" y="27517"/>
                  </a:cubicBezTo>
                  <a:cubicBezTo>
                    <a:pt x="895759" y="45136"/>
                    <a:pt x="905658" y="69032"/>
                    <a:pt x="905658" y="93949"/>
                  </a:cubicBezTo>
                  <a:lnTo>
                    <a:pt x="905658" y="93949"/>
                  </a:lnTo>
                  <a:cubicBezTo>
                    <a:pt x="905658" y="118866"/>
                    <a:pt x="895759" y="142762"/>
                    <a:pt x="878140" y="160381"/>
                  </a:cubicBezTo>
                  <a:cubicBezTo>
                    <a:pt x="860522" y="178000"/>
                    <a:pt x="836625" y="187898"/>
                    <a:pt x="811708" y="187898"/>
                  </a:cubicBezTo>
                  <a:lnTo>
                    <a:pt x="93949" y="187898"/>
                  </a:lnTo>
                  <a:cubicBezTo>
                    <a:pt x="69032" y="187898"/>
                    <a:pt x="45136" y="178000"/>
                    <a:pt x="27517" y="160381"/>
                  </a:cubicBezTo>
                  <a:cubicBezTo>
                    <a:pt x="9898" y="142762"/>
                    <a:pt x="0" y="118866"/>
                    <a:pt x="0" y="93949"/>
                  </a:cubicBezTo>
                  <a:lnTo>
                    <a:pt x="0" y="93949"/>
                  </a:lnTo>
                  <a:cubicBezTo>
                    <a:pt x="0" y="69032"/>
                    <a:pt x="9898" y="45136"/>
                    <a:pt x="27517" y="27517"/>
                  </a:cubicBezTo>
                  <a:cubicBezTo>
                    <a:pt x="45136" y="9898"/>
                    <a:pt x="69032" y="0"/>
                    <a:pt x="93949" y="0"/>
                  </a:cubicBezTo>
                  <a:close/>
                </a:path>
              </a:pathLst>
            </a:custGeom>
            <a:solidFill>
              <a:srgbClr val="FFFEBF"/>
            </a:solidFill>
          </p:spPr>
        </p:sp>
        <p:sp>
          <p:nvSpPr>
            <p:cNvPr name="TextBox 9" id="9"/>
            <p:cNvSpPr txBox="true"/>
            <p:nvPr/>
          </p:nvSpPr>
          <p:spPr>
            <a:xfrm>
              <a:off x="0" y="-38100"/>
              <a:ext cx="905657" cy="225998"/>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4887892" y="6975488"/>
            <a:ext cx="4572368" cy="916285"/>
            <a:chOff x="0" y="0"/>
            <a:chExt cx="1204245" cy="241326"/>
          </a:xfrm>
        </p:grpSpPr>
        <p:sp>
          <p:nvSpPr>
            <p:cNvPr name="Freeform 11" id="11"/>
            <p:cNvSpPr/>
            <p:nvPr/>
          </p:nvSpPr>
          <p:spPr>
            <a:xfrm flipH="false" flipV="false" rot="0">
              <a:off x="0" y="0"/>
              <a:ext cx="1204245" cy="241326"/>
            </a:xfrm>
            <a:custGeom>
              <a:avLst/>
              <a:gdLst/>
              <a:ahLst/>
              <a:cxnLst/>
              <a:rect r="r" b="b" t="t" l="l"/>
              <a:pathLst>
                <a:path h="241326" w="1204245">
                  <a:moveTo>
                    <a:pt x="86353" y="0"/>
                  </a:moveTo>
                  <a:lnTo>
                    <a:pt x="1117892" y="0"/>
                  </a:lnTo>
                  <a:cubicBezTo>
                    <a:pt x="1140794" y="0"/>
                    <a:pt x="1162758" y="9098"/>
                    <a:pt x="1178953" y="25292"/>
                  </a:cubicBezTo>
                  <a:cubicBezTo>
                    <a:pt x="1195147" y="41487"/>
                    <a:pt x="1204245" y="63451"/>
                    <a:pt x="1204245" y="86353"/>
                  </a:cubicBezTo>
                  <a:lnTo>
                    <a:pt x="1204245" y="154973"/>
                  </a:lnTo>
                  <a:cubicBezTo>
                    <a:pt x="1204245" y="177875"/>
                    <a:pt x="1195147" y="199839"/>
                    <a:pt x="1178953" y="216034"/>
                  </a:cubicBezTo>
                  <a:cubicBezTo>
                    <a:pt x="1162758" y="232228"/>
                    <a:pt x="1140794" y="241326"/>
                    <a:pt x="1117892" y="241326"/>
                  </a:cubicBezTo>
                  <a:lnTo>
                    <a:pt x="86353" y="241326"/>
                  </a:lnTo>
                  <a:cubicBezTo>
                    <a:pt x="63451" y="241326"/>
                    <a:pt x="41487" y="232228"/>
                    <a:pt x="25292" y="216034"/>
                  </a:cubicBezTo>
                  <a:cubicBezTo>
                    <a:pt x="9098" y="199839"/>
                    <a:pt x="0" y="177875"/>
                    <a:pt x="0" y="154973"/>
                  </a:cubicBezTo>
                  <a:lnTo>
                    <a:pt x="0" y="86353"/>
                  </a:lnTo>
                  <a:cubicBezTo>
                    <a:pt x="0" y="63451"/>
                    <a:pt x="9098" y="41487"/>
                    <a:pt x="25292" y="25292"/>
                  </a:cubicBezTo>
                  <a:cubicBezTo>
                    <a:pt x="41487" y="9098"/>
                    <a:pt x="63451" y="0"/>
                    <a:pt x="86353" y="0"/>
                  </a:cubicBezTo>
                  <a:close/>
                </a:path>
              </a:pathLst>
            </a:custGeom>
            <a:solidFill>
              <a:srgbClr val="FFFEBF"/>
            </a:solidFill>
          </p:spPr>
        </p:sp>
        <p:sp>
          <p:nvSpPr>
            <p:cNvPr name="TextBox 12" id="12"/>
            <p:cNvSpPr txBox="true"/>
            <p:nvPr/>
          </p:nvSpPr>
          <p:spPr>
            <a:xfrm>
              <a:off x="0" y="-38100"/>
              <a:ext cx="1204245" cy="279426"/>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3332345" y="6811605"/>
            <a:ext cx="3438668" cy="1080167"/>
            <a:chOff x="0" y="0"/>
            <a:chExt cx="905657" cy="284488"/>
          </a:xfrm>
        </p:grpSpPr>
        <p:sp>
          <p:nvSpPr>
            <p:cNvPr name="Freeform 14" id="14"/>
            <p:cNvSpPr/>
            <p:nvPr/>
          </p:nvSpPr>
          <p:spPr>
            <a:xfrm flipH="false" flipV="false" rot="0">
              <a:off x="0" y="0"/>
              <a:ext cx="905658" cy="284488"/>
            </a:xfrm>
            <a:custGeom>
              <a:avLst/>
              <a:gdLst/>
              <a:ahLst/>
              <a:cxnLst/>
              <a:rect r="r" b="b" t="t" l="l"/>
              <a:pathLst>
                <a:path h="284488" w="905658">
                  <a:moveTo>
                    <a:pt x="114823" y="0"/>
                  </a:moveTo>
                  <a:lnTo>
                    <a:pt x="790835" y="0"/>
                  </a:lnTo>
                  <a:cubicBezTo>
                    <a:pt x="821288" y="0"/>
                    <a:pt x="850493" y="12097"/>
                    <a:pt x="872027" y="33631"/>
                  </a:cubicBezTo>
                  <a:cubicBezTo>
                    <a:pt x="893560" y="55164"/>
                    <a:pt x="905658" y="84370"/>
                    <a:pt x="905658" y="114823"/>
                  </a:cubicBezTo>
                  <a:lnTo>
                    <a:pt x="905658" y="169666"/>
                  </a:lnTo>
                  <a:cubicBezTo>
                    <a:pt x="905658" y="233080"/>
                    <a:pt x="854250" y="284488"/>
                    <a:pt x="790835" y="284488"/>
                  </a:cubicBezTo>
                  <a:lnTo>
                    <a:pt x="114823" y="284488"/>
                  </a:lnTo>
                  <a:cubicBezTo>
                    <a:pt x="84370" y="284488"/>
                    <a:pt x="55164" y="272391"/>
                    <a:pt x="33631" y="250858"/>
                  </a:cubicBezTo>
                  <a:cubicBezTo>
                    <a:pt x="12097" y="229324"/>
                    <a:pt x="0" y="200118"/>
                    <a:pt x="0" y="169666"/>
                  </a:cubicBezTo>
                  <a:lnTo>
                    <a:pt x="0" y="114823"/>
                  </a:lnTo>
                  <a:cubicBezTo>
                    <a:pt x="0" y="84370"/>
                    <a:pt x="12097" y="55164"/>
                    <a:pt x="33631" y="33631"/>
                  </a:cubicBezTo>
                  <a:cubicBezTo>
                    <a:pt x="55164" y="12097"/>
                    <a:pt x="84370" y="0"/>
                    <a:pt x="114823" y="0"/>
                  </a:cubicBezTo>
                  <a:close/>
                </a:path>
              </a:pathLst>
            </a:custGeom>
            <a:solidFill>
              <a:srgbClr val="FFFEBF"/>
            </a:solidFill>
          </p:spPr>
        </p:sp>
        <p:sp>
          <p:nvSpPr>
            <p:cNvPr name="TextBox 15" id="15"/>
            <p:cNvSpPr txBox="true"/>
            <p:nvPr/>
          </p:nvSpPr>
          <p:spPr>
            <a:xfrm>
              <a:off x="0" y="-38100"/>
              <a:ext cx="905657" cy="322588"/>
            </a:xfrm>
            <a:prstGeom prst="rect">
              <a:avLst/>
            </a:prstGeom>
          </p:spPr>
          <p:txBody>
            <a:bodyPr anchor="ctr" rtlCol="false" tIns="50800" lIns="50800" bIns="50800" rIns="50800"/>
            <a:lstStyle/>
            <a:p>
              <a:pPr algn="ctr">
                <a:lnSpc>
                  <a:spcPts val="2659"/>
                </a:lnSpc>
              </a:pPr>
            </a:p>
          </p:txBody>
        </p:sp>
      </p:grpSp>
      <p:graphicFrame>
        <p:nvGraphicFramePr>
          <p:cNvPr name="Table 16" id="16"/>
          <p:cNvGraphicFramePr>
            <a:graphicFrameLocks noGrp="true"/>
          </p:cNvGraphicFramePr>
          <p:nvPr/>
        </p:nvGraphicFramePr>
        <p:xfrm>
          <a:off x="1339511" y="1639054"/>
          <a:ext cx="15919789" cy="8421002"/>
        </p:xfrm>
        <a:graphic>
          <a:graphicData uri="http://schemas.openxmlformats.org/drawingml/2006/table">
            <a:tbl>
              <a:tblPr/>
              <a:tblGrid>
                <a:gridCol w="3313751"/>
                <a:gridCol w="4814768"/>
                <a:gridCol w="3720979"/>
                <a:gridCol w="4070291"/>
              </a:tblGrid>
              <a:tr h="813305">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DA2FF"/>
                    </a:solidFill>
                  </a:tcPr>
                </a:tc>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9F7FF"/>
                    </a:solidFill>
                  </a:tcPr>
                </a:tc>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491"/>
                    </a:solidFill>
                  </a:tcPr>
                </a:tc>
              </a:tr>
              <a:tr h="1148195">
                <a:tc>
                  <a:txBody>
                    <a:bodyPr anchor="t" rtlCol="false"/>
                    <a:lstStyle/>
                    <a:p>
                      <a:pPr algn="ctr">
                        <a:lnSpc>
                          <a:spcPts val="2659"/>
                        </a:lnSpc>
                        <a:defRPr/>
                      </a:pPr>
                      <a:r>
                        <a:rPr lang="en-US" sz="1899">
                          <a:solidFill>
                            <a:srgbClr val="000000"/>
                          </a:solidFill>
                          <a:latin typeface="Open Sans Extra Bold"/>
                          <a:ea typeface="Open Sans Extra Bold"/>
                          <a:cs typeface="Open Sans Extra Bold"/>
                          <a:sym typeface="Open Sans Extra Bold"/>
                        </a:rPr>
                        <a:t>Jarak total sebelum MST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D3EFFF"/>
                    </a:solidFill>
                  </a:tcPr>
                </a:tc>
                <a:tc>
                  <a:txBody>
                    <a:bodyPr anchor="t" rtlCol="false"/>
                    <a:lstStyle/>
                    <a:p>
                      <a:pPr algn="ctr">
                        <a:lnSpc>
                          <a:spcPts val="2659"/>
                        </a:lnSpc>
                        <a:defRPr/>
                      </a:pPr>
                      <a:r>
                        <a:rPr lang="en-US" sz="1899">
                          <a:solidFill>
                            <a:srgbClr val="000000"/>
                          </a:solidFill>
                          <a:latin typeface="Open Sans Extra Bold"/>
                          <a:ea typeface="Open Sans Extra Bold"/>
                          <a:cs typeface="Open Sans Extra Bold"/>
                          <a:sym typeface="Open Sans Extra Bold"/>
                        </a:rPr>
                        <a:t>1904.78 KM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Extra Bold"/>
                          <a:ea typeface="Open Sans Extra Bold"/>
                          <a:cs typeface="Open Sans Extra Bold"/>
                          <a:sym typeface="Open Sans Extra Bold"/>
                        </a:rPr>
                        <a:t>1904.78 KM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Extra Bold"/>
                          <a:ea typeface="Open Sans Extra Bold"/>
                          <a:cs typeface="Open Sans Extra Bold"/>
                          <a:sym typeface="Open Sans Extra Bold"/>
                        </a:rPr>
                        <a:t>1904.78 KM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483991">
                <a:tc>
                  <a:txBody>
                    <a:bodyPr anchor="t" rtlCol="false"/>
                    <a:lstStyle/>
                    <a:p>
                      <a:pPr algn="ctr">
                        <a:lnSpc>
                          <a:spcPts val="2659"/>
                        </a:lnSpc>
                        <a:defRPr/>
                      </a:pPr>
                      <a:r>
                        <a:rPr lang="en-US" sz="1899">
                          <a:solidFill>
                            <a:srgbClr val="000000"/>
                          </a:solidFill>
                          <a:latin typeface="Open Sans Extra Bold"/>
                          <a:ea typeface="Open Sans Extra Bold"/>
                          <a:cs typeface="Open Sans Extra Bold"/>
                          <a:sym typeface="Open Sans Extra Bold"/>
                        </a:rPr>
                        <a:t>Jarak total setelah MST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D5F0FF"/>
                    </a:solidFill>
                  </a:tcPr>
                </a:tc>
                <a:tc>
                  <a:txBody>
                    <a:bodyPr anchor="t" rtlCol="false"/>
                    <a:lstStyle/>
                    <a:p>
                      <a:pPr algn="ctr">
                        <a:lnSpc>
                          <a:spcPts val="2659"/>
                        </a:lnSpc>
                        <a:defRPr/>
                      </a:pPr>
                      <a:r>
                        <a:rPr lang="en-US" sz="1899">
                          <a:solidFill>
                            <a:srgbClr val="000000"/>
                          </a:solidFill>
                          <a:latin typeface="Open Sans Extra Bold"/>
                          <a:ea typeface="Open Sans Extra Bold"/>
                          <a:cs typeface="Open Sans Extra Bold"/>
                          <a:sym typeface="Open Sans Extra Bold"/>
                        </a:rPr>
                        <a:t>79.67 KM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Extra Bold"/>
                          <a:ea typeface="Open Sans Extra Bold"/>
                          <a:cs typeface="Open Sans Extra Bold"/>
                          <a:sym typeface="Open Sans Extra Bold"/>
                        </a:rPr>
                        <a:t>79.67 KM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Extra Bold"/>
                          <a:ea typeface="Open Sans Extra Bold"/>
                          <a:cs typeface="Open Sans Extra Bold"/>
                          <a:sym typeface="Open Sans Extra Bold"/>
                        </a:rPr>
                        <a:t>79.67 KM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157536">
                <a:tc>
                  <a:txBody>
                    <a:bodyPr anchor="t" rtlCol="false"/>
                    <a:lstStyle/>
                    <a:p>
                      <a:pPr algn="ctr">
                        <a:lnSpc>
                          <a:spcPts val="2659"/>
                        </a:lnSpc>
                        <a:defRPr/>
                      </a:pPr>
                      <a:r>
                        <a:rPr lang="en-US" sz="1899">
                          <a:solidFill>
                            <a:srgbClr val="000000"/>
                          </a:solidFill>
                          <a:latin typeface="Open Sans Extra Bold"/>
                          <a:ea typeface="Open Sans Extra Bold"/>
                          <a:cs typeface="Open Sans Extra Bold"/>
                          <a:sym typeface="Open Sans Extra Bold"/>
                        </a:rPr>
                        <a:t>Kompleksitas Waktu</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D3EFFF"/>
                    </a:solidFill>
                  </a:tcPr>
                </a:tc>
                <a:tc>
                  <a:txBody>
                    <a:bodyPr anchor="t" rtlCol="false"/>
                    <a:lstStyle/>
                    <a:p>
                      <a:pPr algn="ctr">
                        <a:lnSpc>
                          <a:spcPts val="2659"/>
                        </a:lnSpc>
                        <a:defRPr/>
                      </a:pPr>
                      <a:r>
                        <a:rPr lang="en-US" sz="1899">
                          <a:solidFill>
                            <a:srgbClr val="5B92C2"/>
                          </a:solidFill>
                          <a:latin typeface="Open Sans Extra Bold"/>
                          <a:ea typeface="Open Sans Extra Bold"/>
                          <a:cs typeface="Open Sans Extra Bold"/>
                          <a:sym typeface="Open Sans Extra Bold"/>
                        </a:rPr>
                        <a:t>V log V (Heap initialization):</a:t>
                      </a:r>
                      <a:r>
                        <a:rPr lang="en-US" sz="1899">
                          <a:solidFill>
                            <a:srgbClr val="000000"/>
                          </a:solidFill>
                          <a:latin typeface="Open Sans Extra Bold"/>
                          <a:ea typeface="Open Sans Extra Bold"/>
                          <a:cs typeface="Open Sans Extra Bold"/>
                          <a:sym typeface="Open Sans Extra Bold"/>
                        </a:rPr>
                        <a:t> 20.9176</a:t>
                      </a:r>
                      <a:endParaRPr lang="en-US" sz="1100"/>
                    </a:p>
                    <a:p>
                      <a:pPr algn="ctr">
                        <a:lnSpc>
                          <a:spcPts val="2659"/>
                        </a:lnSpc>
                      </a:pPr>
                      <a:r>
                        <a:rPr lang="en-US" sz="1899">
                          <a:solidFill>
                            <a:srgbClr val="000000"/>
                          </a:solidFill>
                          <a:latin typeface="Open Sans Extra Bold"/>
                          <a:ea typeface="Open Sans Extra Bold"/>
                          <a:cs typeface="Open Sans Extra Bold"/>
                          <a:sym typeface="Open Sans Extra Bold"/>
                        </a:rPr>
                        <a:t> </a:t>
                      </a:r>
                      <a:r>
                        <a:rPr lang="en-US" sz="1899">
                          <a:solidFill>
                            <a:srgbClr val="548CFF"/>
                          </a:solidFill>
                          <a:latin typeface="Open Sans Extra Bold"/>
                          <a:ea typeface="Open Sans Extra Bold"/>
                          <a:cs typeface="Open Sans Extra Bold"/>
                          <a:sym typeface="Open Sans Extra Bold"/>
                        </a:rPr>
                        <a:t> E log V (Heap operations for edges):</a:t>
                      </a:r>
                      <a:r>
                        <a:rPr lang="en-US" sz="1899">
                          <a:solidFill>
                            <a:srgbClr val="000000"/>
                          </a:solidFill>
                          <a:latin typeface="Open Sans Extra Bold"/>
                          <a:ea typeface="Open Sans Extra Bold"/>
                          <a:cs typeface="Open Sans Extra Bold"/>
                          <a:sym typeface="Open Sans Extra Bold"/>
                        </a:rPr>
                        <a:t> 167.3410</a:t>
                      </a:r>
                    </a:p>
                    <a:p>
                      <a:pPr algn="ctr">
                        <a:lnSpc>
                          <a:spcPts val="2659"/>
                        </a:lnSpc>
                      </a:pPr>
                      <a:r>
                        <a:rPr lang="en-US" sz="1899">
                          <a:solidFill>
                            <a:srgbClr val="000000"/>
                          </a:solidFill>
                          <a:latin typeface="Open Sans Extra Bold"/>
                          <a:ea typeface="Open Sans Extra Bold"/>
                          <a:cs typeface="Open Sans Extra Bold"/>
                          <a:sym typeface="Open Sans Extra Bold"/>
                        </a:rPr>
                        <a:t>  Total: 188.256- Dominasi heap operations (E log V).</a:t>
                      </a:r>
                    </a:p>
                    <a:p>
                      <a:pPr algn="ctr">
                        <a:lnSpc>
                          <a:spcPts val="2659"/>
                        </a:lnSpc>
                      </a:pPr>
                      <a:r>
                        <a:rPr lang="en-US" sz="1899">
                          <a:solidFill>
                            <a:srgbClr val="000000"/>
                          </a:solidFill>
                          <a:latin typeface="Open Sans Extra Bold"/>
                          <a:ea typeface="Open Sans Extra Bold"/>
                          <a:cs typeface="Open Sans Extra Bold"/>
                          <a:sym typeface="Open Sans Extra Bold"/>
                        </a:rPr>
                        <a:t>Running time nya 0.00001detik</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5B92C2"/>
                          </a:solidFill>
                          <a:latin typeface="Open Sans Extra Bold"/>
                          <a:ea typeface="Open Sans Extra Bold"/>
                          <a:cs typeface="Open Sans Extra Bold"/>
                          <a:sym typeface="Open Sans Extra Bold"/>
                        </a:rPr>
                        <a:t> E log E (Sorting edges):</a:t>
                      </a:r>
                      <a:r>
                        <a:rPr lang="en-US" sz="1899">
                          <a:solidFill>
                            <a:srgbClr val="000000"/>
                          </a:solidFill>
                          <a:latin typeface="Open Sans Extra Bold"/>
                          <a:ea typeface="Open Sans Extra Bold"/>
                          <a:cs typeface="Open Sans Extra Bold"/>
                          <a:sym typeface="Open Sans Extra Bold"/>
                        </a:rPr>
                        <a:t> 290.1612  </a:t>
                      </a:r>
                      <a:r>
                        <a:rPr lang="en-US" sz="1899">
                          <a:solidFill>
                            <a:srgbClr val="548CFF"/>
                          </a:solidFill>
                          <a:latin typeface="Open Sans Extra Bold"/>
                          <a:ea typeface="Open Sans Extra Bold"/>
                          <a:cs typeface="Open Sans Extra Bold"/>
                          <a:sym typeface="Open Sans Extra Bold"/>
                        </a:rPr>
                        <a:t>E * alpha(V) (Find-Union operations):</a:t>
                      </a:r>
                      <a:r>
                        <a:rPr lang="en-US" sz="1899">
                          <a:solidFill>
                            <a:srgbClr val="000000"/>
                          </a:solidFill>
                          <a:latin typeface="Open Sans Extra Bold"/>
                          <a:ea typeface="Open Sans Extra Bold"/>
                          <a:cs typeface="Open Sans Extra Bold"/>
                          <a:sym typeface="Open Sans Extra Bold"/>
                        </a:rPr>
                        <a:t> 544</a:t>
                      </a:r>
                      <a:endParaRPr lang="en-US" sz="1100"/>
                    </a:p>
                    <a:p>
                      <a:pPr algn="ctr">
                        <a:lnSpc>
                          <a:spcPts val="2659"/>
                        </a:lnSpc>
                      </a:pPr>
                      <a:r>
                        <a:rPr lang="en-US" sz="1899">
                          <a:solidFill>
                            <a:srgbClr val="000000"/>
                          </a:solidFill>
                          <a:latin typeface="Open Sans Extra Bold"/>
                          <a:ea typeface="Open Sans Extra Bold"/>
                          <a:cs typeface="Open Sans Extra Bold"/>
                          <a:sym typeface="Open Sans Extra Bold"/>
                        </a:rPr>
                        <a:t> Total: 834.1612 - Dominasi sorting edges (E log E).</a:t>
                      </a:r>
                    </a:p>
                    <a:p>
                      <a:pPr algn="ctr">
                        <a:lnSpc>
                          <a:spcPts val="2659"/>
                        </a:lnSpc>
                      </a:pPr>
                      <a:r>
                        <a:rPr lang="en-US" sz="1899">
                          <a:solidFill>
                            <a:srgbClr val="000000"/>
                          </a:solidFill>
                          <a:latin typeface="Open Sans Extra Bold"/>
                          <a:ea typeface="Open Sans Extra Bold"/>
                          <a:cs typeface="Open Sans Extra Bold"/>
                          <a:sym typeface="Open Sans Extra Bold"/>
                        </a:rPr>
                        <a:t>Running time nya 0.00001 detik</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Extra Bold"/>
                          <a:ea typeface="Open Sans Extra Bold"/>
                          <a:cs typeface="Open Sans Extra Bold"/>
                          <a:sym typeface="Open Sans Extra Bold"/>
                        </a:rPr>
                        <a:t> </a:t>
                      </a:r>
                      <a:r>
                        <a:rPr lang="en-US" sz="1899">
                          <a:solidFill>
                            <a:srgbClr val="5B92C2"/>
                          </a:solidFill>
                          <a:latin typeface="Open Sans Extra Bold"/>
                          <a:ea typeface="Open Sans Extra Bold"/>
                          <a:cs typeface="Open Sans Extra Bold"/>
                          <a:sym typeface="Open Sans Extra Bold"/>
                        </a:rPr>
                        <a:t>O(log V) untuk iterasi:</a:t>
                      </a:r>
                      <a:r>
                        <a:rPr lang="en-US" sz="1899">
                          <a:solidFill>
                            <a:srgbClr val="000000"/>
                          </a:solidFill>
                          <a:latin typeface="Open Sans Extra Bold"/>
                          <a:ea typeface="Open Sans Extra Bold"/>
                          <a:cs typeface="Open Sans Extra Bold"/>
                          <a:sym typeface="Open Sans Extra Bold"/>
                        </a:rPr>
                        <a:t> 1.2304 </a:t>
                      </a:r>
                      <a:r>
                        <a:rPr lang="en-US" sz="1899">
                          <a:solidFill>
                            <a:srgbClr val="548CFF"/>
                          </a:solidFill>
                          <a:latin typeface="Open Sans Extra Bold"/>
                          <a:ea typeface="Open Sans Extra Bold"/>
                          <a:cs typeface="Open Sans Extra Bold"/>
                          <a:sym typeface="Open Sans Extra Bold"/>
                        </a:rPr>
                        <a:t>E log V (Total time for merging components): </a:t>
                      </a:r>
                      <a:r>
                        <a:rPr lang="en-US" sz="1899">
                          <a:solidFill>
                            <a:srgbClr val="000000"/>
                          </a:solidFill>
                          <a:latin typeface="Open Sans Extra Bold"/>
                          <a:ea typeface="Open Sans Extra Bold"/>
                          <a:cs typeface="Open Sans Extra Bold"/>
                          <a:sym typeface="Open Sans Extra Bold"/>
                        </a:rPr>
                        <a:t>167.3410 </a:t>
                      </a:r>
                      <a:endParaRPr lang="en-US" sz="1100"/>
                    </a:p>
                    <a:p>
                      <a:pPr algn="ctr">
                        <a:lnSpc>
                          <a:spcPts val="2659"/>
                        </a:lnSpc>
                      </a:pPr>
                      <a:r>
                        <a:rPr lang="en-US" sz="1899">
                          <a:solidFill>
                            <a:srgbClr val="000000"/>
                          </a:solidFill>
                          <a:latin typeface="Open Sans Extra Bold"/>
                          <a:ea typeface="Open Sans Extra Bold"/>
                          <a:cs typeface="Open Sans Extra Bold"/>
                          <a:sym typeface="Open Sans Extra Bold"/>
                        </a:rPr>
                        <a:t>Total: 167.3410- Dominasi logaritmik komponen (log V).</a:t>
                      </a:r>
                    </a:p>
                    <a:p>
                      <a:pPr algn="ctr">
                        <a:lnSpc>
                          <a:spcPts val="2659"/>
                        </a:lnSpc>
                      </a:pPr>
                      <a:r>
                        <a:rPr lang="en-US" sz="1899">
                          <a:solidFill>
                            <a:srgbClr val="000000"/>
                          </a:solidFill>
                          <a:latin typeface="Open Sans Extra Bold"/>
                          <a:ea typeface="Open Sans Extra Bold"/>
                          <a:cs typeface="Open Sans Extra Bold"/>
                          <a:sym typeface="Open Sans Extra Bold"/>
                        </a:rPr>
                        <a:t>Running time nya 0.0010 detik</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817975">
                <a:tc>
                  <a:txBody>
                    <a:bodyPr anchor="t" rtlCol="false"/>
                    <a:lstStyle/>
                    <a:p>
                      <a:pPr algn="ctr">
                        <a:lnSpc>
                          <a:spcPts val="2659"/>
                        </a:lnSpc>
                        <a:defRPr/>
                      </a:pPr>
                      <a:r>
                        <a:rPr lang="en-US" sz="1899">
                          <a:solidFill>
                            <a:srgbClr val="000000"/>
                          </a:solidFill>
                          <a:latin typeface="Open Sans Extra Bold"/>
                          <a:ea typeface="Open Sans Extra Bold"/>
                          <a:cs typeface="Open Sans Extra Bold"/>
                          <a:sym typeface="Open Sans Extra Bold"/>
                        </a:rPr>
                        <a:t>Kompleksitas Ruang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D3EFFF"/>
                    </a:solidFill>
                  </a:tcPr>
                </a:tc>
                <a:tc>
                  <a:txBody>
                    <a:bodyPr anchor="t" rtlCol="false"/>
                    <a:lstStyle/>
                    <a:p>
                      <a:pPr algn="ctr">
                        <a:lnSpc>
                          <a:spcPts val="2659"/>
                        </a:lnSpc>
                        <a:defRPr/>
                      </a:pPr>
                      <a:r>
                        <a:rPr lang="en-US" sz="1899">
                          <a:solidFill>
                            <a:srgbClr val="000000"/>
                          </a:solidFill>
                          <a:latin typeface="Open Sans Extra Bold"/>
                          <a:ea typeface="Open Sans Extra Bold"/>
                          <a:cs typeface="Open Sans Extra Bold"/>
                          <a:sym typeface="Open Sans Extra Bold"/>
                        </a:rPr>
                        <a:t>O(V) untuk heap dan visited node tracking.  Total Memory 1.89 KB</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Extra Bold"/>
                          <a:ea typeface="Open Sans Extra Bold"/>
                          <a:cs typeface="Open Sans Extra Bold"/>
                          <a:sym typeface="Open Sans Extra Bold"/>
                        </a:rPr>
                        <a:t>O(E) untuk daftar edges dan O(V) untuk struktur union-find. Total Memory 2.02 KB</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Extra Bold"/>
                          <a:ea typeface="Open Sans Extra Bold"/>
                          <a:cs typeface="Open Sans Extra Bold"/>
                          <a:sym typeface="Open Sans Extra Bold"/>
                        </a:rPr>
                        <a:t>O(E) untuk menyimpan edges dan O(V) untuk menyimpan komponen graf. Total Memory 2.64 KB</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17" id="17"/>
          <p:cNvSpPr txBox="true"/>
          <p:nvPr/>
        </p:nvSpPr>
        <p:spPr>
          <a:xfrm rot="0">
            <a:off x="1339511" y="656010"/>
            <a:ext cx="14686234" cy="983044"/>
          </a:xfrm>
          <a:prstGeom prst="rect">
            <a:avLst/>
          </a:prstGeom>
        </p:spPr>
        <p:txBody>
          <a:bodyPr anchor="t" rtlCol="false" tIns="0" lIns="0" bIns="0" rIns="0">
            <a:spAutoFit/>
          </a:bodyPr>
          <a:lstStyle/>
          <a:p>
            <a:pPr algn="r">
              <a:lnSpc>
                <a:spcPts val="7569"/>
              </a:lnSpc>
            </a:pPr>
            <a:r>
              <a:rPr lang="en-US" b="true" sz="6819" spc="197">
                <a:solidFill>
                  <a:srgbClr val="000000"/>
                </a:solidFill>
                <a:latin typeface="Raleway Ultra-Bold"/>
                <a:ea typeface="Raleway Ultra-Bold"/>
                <a:cs typeface="Raleway Ultra-Bold"/>
                <a:sym typeface="Raleway Ultra-Bold"/>
              </a:rPr>
              <a:t>Wonosobo (17 sekolah) </a:t>
            </a:r>
          </a:p>
        </p:txBody>
      </p:sp>
      <p:sp>
        <p:nvSpPr>
          <p:cNvPr name="TextBox 18" id="18"/>
          <p:cNvSpPr txBox="true"/>
          <p:nvPr/>
        </p:nvSpPr>
        <p:spPr>
          <a:xfrm rot="0">
            <a:off x="16019853" y="8800765"/>
            <a:ext cx="1239447" cy="354071"/>
          </a:xfrm>
          <a:prstGeom prst="rect">
            <a:avLst/>
          </a:prstGeom>
        </p:spPr>
        <p:txBody>
          <a:bodyPr anchor="t" rtlCol="false" tIns="0" lIns="0" bIns="0" rIns="0">
            <a:spAutoFit/>
          </a:bodyPr>
          <a:lstStyle/>
          <a:p>
            <a:pPr algn="ctr">
              <a:lnSpc>
                <a:spcPts val="2858"/>
              </a:lnSpc>
            </a:pPr>
            <a:r>
              <a:rPr lang="en-US" sz="2041" b="true">
                <a:solidFill>
                  <a:srgbClr val="FFFFFF"/>
                </a:solidFill>
                <a:latin typeface="Raleway Semi-Bold"/>
                <a:ea typeface="Raleway Semi-Bold"/>
                <a:cs typeface="Raleway Semi-Bold"/>
                <a:sym typeface="Raleway Semi-Bold"/>
              </a:rPr>
              <a:t>Page 02</a:t>
            </a:r>
          </a:p>
        </p:txBody>
      </p:sp>
      <p:sp>
        <p:nvSpPr>
          <p:cNvPr name="TextBox 19" id="19"/>
          <p:cNvSpPr txBox="true"/>
          <p:nvPr/>
        </p:nvSpPr>
        <p:spPr>
          <a:xfrm rot="0">
            <a:off x="-769215" y="5485373"/>
            <a:ext cx="5456897" cy="375453"/>
          </a:xfrm>
          <a:prstGeom prst="rect">
            <a:avLst/>
          </a:prstGeom>
        </p:spPr>
        <p:txBody>
          <a:bodyPr anchor="t" rtlCol="false" tIns="0" lIns="0" bIns="0" rIns="0">
            <a:spAutoFit/>
          </a:bodyPr>
          <a:lstStyle/>
          <a:p>
            <a:pPr algn="just" marL="0" indent="0" lvl="0">
              <a:lnSpc>
                <a:spcPts val="2930"/>
              </a:lnSpc>
              <a:spcBef>
                <a:spcPct val="0"/>
              </a:spcBef>
            </a:pPr>
            <a:r>
              <a:rPr lang="en-US" sz="2093">
                <a:solidFill>
                  <a:srgbClr val="101010"/>
                </a:solidFill>
                <a:latin typeface="Raleway"/>
                <a:ea typeface="Raleway"/>
                <a:cs typeface="Raleway"/>
                <a:sym typeface="Raleway"/>
              </a:rPr>
              <a:t>global</a:t>
            </a:r>
          </a:p>
        </p:txBody>
      </p:sp>
      <p:sp>
        <p:nvSpPr>
          <p:cNvPr name="TextBox 20" id="20"/>
          <p:cNvSpPr txBox="true"/>
          <p:nvPr/>
        </p:nvSpPr>
        <p:spPr>
          <a:xfrm rot="0">
            <a:off x="6527302" y="1771859"/>
            <a:ext cx="1789741" cy="782653"/>
          </a:xfrm>
          <a:prstGeom prst="rect">
            <a:avLst/>
          </a:prstGeom>
        </p:spPr>
        <p:txBody>
          <a:bodyPr anchor="t" rtlCol="false" tIns="0" lIns="0" bIns="0" rIns="0">
            <a:spAutoFit/>
          </a:bodyPr>
          <a:lstStyle/>
          <a:p>
            <a:pPr algn="just" marL="0" indent="0" lvl="0">
              <a:lnSpc>
                <a:spcPts val="6314"/>
              </a:lnSpc>
              <a:spcBef>
                <a:spcPct val="0"/>
              </a:spcBef>
            </a:pPr>
            <a:r>
              <a:rPr lang="en-US" b="true" sz="4510">
                <a:solidFill>
                  <a:srgbClr val="101010"/>
                </a:solidFill>
                <a:latin typeface="Raleway Bold"/>
                <a:ea typeface="Raleway Bold"/>
                <a:cs typeface="Raleway Bold"/>
                <a:sym typeface="Raleway Bold"/>
              </a:rPr>
              <a:t>PRIM</a:t>
            </a:r>
          </a:p>
        </p:txBody>
      </p:sp>
      <p:sp>
        <p:nvSpPr>
          <p:cNvPr name="TextBox 21" id="21"/>
          <p:cNvSpPr txBox="true"/>
          <p:nvPr/>
        </p:nvSpPr>
        <p:spPr>
          <a:xfrm rot="0">
            <a:off x="9723132" y="1771859"/>
            <a:ext cx="3175795" cy="782653"/>
          </a:xfrm>
          <a:prstGeom prst="rect">
            <a:avLst/>
          </a:prstGeom>
        </p:spPr>
        <p:txBody>
          <a:bodyPr anchor="t" rtlCol="false" tIns="0" lIns="0" bIns="0" rIns="0">
            <a:spAutoFit/>
          </a:bodyPr>
          <a:lstStyle/>
          <a:p>
            <a:pPr algn="just" marL="0" indent="0" lvl="0">
              <a:lnSpc>
                <a:spcPts val="6314"/>
              </a:lnSpc>
              <a:spcBef>
                <a:spcPct val="0"/>
              </a:spcBef>
            </a:pPr>
            <a:r>
              <a:rPr lang="en-US" b="true" sz="4510">
                <a:solidFill>
                  <a:srgbClr val="101010"/>
                </a:solidFill>
                <a:latin typeface="Raleway Bold"/>
                <a:ea typeface="Raleway Bold"/>
                <a:cs typeface="Raleway Bold"/>
                <a:sym typeface="Raleway Bold"/>
              </a:rPr>
              <a:t>KRUSKAL</a:t>
            </a:r>
          </a:p>
        </p:txBody>
      </p:sp>
      <p:sp>
        <p:nvSpPr>
          <p:cNvPr name="TextBox 22" id="22"/>
          <p:cNvSpPr txBox="true"/>
          <p:nvPr/>
        </p:nvSpPr>
        <p:spPr>
          <a:xfrm rot="0">
            <a:off x="13463781" y="1771859"/>
            <a:ext cx="3175795" cy="782653"/>
          </a:xfrm>
          <a:prstGeom prst="rect">
            <a:avLst/>
          </a:prstGeom>
        </p:spPr>
        <p:txBody>
          <a:bodyPr anchor="t" rtlCol="false" tIns="0" lIns="0" bIns="0" rIns="0">
            <a:spAutoFit/>
          </a:bodyPr>
          <a:lstStyle/>
          <a:p>
            <a:pPr algn="just" marL="0" indent="0" lvl="0">
              <a:lnSpc>
                <a:spcPts val="6314"/>
              </a:lnSpc>
              <a:spcBef>
                <a:spcPct val="0"/>
              </a:spcBef>
            </a:pPr>
            <a:r>
              <a:rPr lang="en-US" b="true" sz="4510">
                <a:solidFill>
                  <a:srgbClr val="101010"/>
                </a:solidFill>
                <a:latin typeface="Raleway Bold"/>
                <a:ea typeface="Raleway Bold"/>
                <a:cs typeface="Raleway Bold"/>
                <a:sym typeface="Raleway Bold"/>
              </a:rPr>
              <a:t>BORUVKA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77777"/>
            </a:stretch>
          </a:blipFill>
        </p:spPr>
      </p:sp>
      <p:sp>
        <p:nvSpPr>
          <p:cNvPr name="Freeform 3" id="3"/>
          <p:cNvSpPr/>
          <p:nvPr/>
        </p:nvSpPr>
        <p:spPr>
          <a:xfrm flipH="true" flipV="true" rot="-5134275">
            <a:off x="-5003553" y="-1642252"/>
            <a:ext cx="11497072" cy="10074309"/>
          </a:xfrm>
          <a:custGeom>
            <a:avLst/>
            <a:gdLst/>
            <a:ahLst/>
            <a:cxnLst/>
            <a:rect r="r" b="b" t="t" l="l"/>
            <a:pathLst>
              <a:path h="10074309" w="11497072">
                <a:moveTo>
                  <a:pt x="11497072" y="10074310"/>
                </a:moveTo>
                <a:lnTo>
                  <a:pt x="0" y="10074310"/>
                </a:lnTo>
                <a:lnTo>
                  <a:pt x="0" y="0"/>
                </a:lnTo>
                <a:lnTo>
                  <a:pt x="11497072" y="0"/>
                </a:lnTo>
                <a:lnTo>
                  <a:pt x="11497072" y="10074310"/>
                </a:lnTo>
                <a:close/>
              </a:path>
            </a:pathLst>
          </a:custGeom>
          <a:blipFill>
            <a:blip r:embed="rId3">
              <a:alphaModFix amt="80000"/>
            </a:blip>
            <a:stretch>
              <a:fillRect l="0" t="0" r="0" b="0"/>
            </a:stretch>
          </a:blipFill>
        </p:spPr>
      </p:sp>
      <p:grpSp>
        <p:nvGrpSpPr>
          <p:cNvPr name="Group 4" id="4"/>
          <p:cNvGrpSpPr/>
          <p:nvPr/>
        </p:nvGrpSpPr>
        <p:grpSpPr>
          <a:xfrm rot="0">
            <a:off x="16287750" y="697881"/>
            <a:ext cx="2000250" cy="851677"/>
            <a:chOff x="0" y="0"/>
            <a:chExt cx="1029692" cy="438428"/>
          </a:xfrm>
        </p:grpSpPr>
        <p:sp>
          <p:nvSpPr>
            <p:cNvPr name="Freeform 5" id="5"/>
            <p:cNvSpPr/>
            <p:nvPr/>
          </p:nvSpPr>
          <p:spPr>
            <a:xfrm flipH="false" flipV="false" rot="0">
              <a:off x="0" y="0"/>
              <a:ext cx="1029692" cy="438428"/>
            </a:xfrm>
            <a:custGeom>
              <a:avLst/>
              <a:gdLst/>
              <a:ahLst/>
              <a:cxnLst/>
              <a:rect r="r" b="b" t="t" l="l"/>
              <a:pathLst>
                <a:path h="438428" w="1029692">
                  <a:moveTo>
                    <a:pt x="0" y="0"/>
                  </a:moveTo>
                  <a:lnTo>
                    <a:pt x="1029692" y="0"/>
                  </a:lnTo>
                  <a:lnTo>
                    <a:pt x="1029692" y="438428"/>
                  </a:lnTo>
                  <a:lnTo>
                    <a:pt x="0" y="438428"/>
                  </a:lnTo>
                  <a:close/>
                </a:path>
              </a:pathLst>
            </a:custGeom>
            <a:gradFill rotWithShape="true">
              <a:gsLst>
                <a:gs pos="0">
                  <a:srgbClr val="CB4BF0">
                    <a:alpha val="100000"/>
                  </a:srgbClr>
                </a:gs>
                <a:gs pos="100000">
                  <a:srgbClr val="A6E4F7">
                    <a:alpha val="100000"/>
                  </a:srgbClr>
                </a:gs>
              </a:gsLst>
              <a:lin ang="0"/>
            </a:gradFill>
          </p:spPr>
        </p:sp>
        <p:sp>
          <p:nvSpPr>
            <p:cNvPr name="TextBox 6" id="6"/>
            <p:cNvSpPr txBox="true"/>
            <p:nvPr/>
          </p:nvSpPr>
          <p:spPr>
            <a:xfrm>
              <a:off x="0" y="-38100"/>
              <a:ext cx="1029692" cy="476528"/>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9590359" y="6353463"/>
            <a:ext cx="3422437" cy="978738"/>
            <a:chOff x="0" y="0"/>
            <a:chExt cx="901383" cy="257774"/>
          </a:xfrm>
        </p:grpSpPr>
        <p:sp>
          <p:nvSpPr>
            <p:cNvPr name="Freeform 8" id="8"/>
            <p:cNvSpPr/>
            <p:nvPr/>
          </p:nvSpPr>
          <p:spPr>
            <a:xfrm flipH="false" flipV="false" rot="0">
              <a:off x="0" y="0"/>
              <a:ext cx="901383" cy="257774"/>
            </a:xfrm>
            <a:custGeom>
              <a:avLst/>
              <a:gdLst/>
              <a:ahLst/>
              <a:cxnLst/>
              <a:rect r="r" b="b" t="t" l="l"/>
              <a:pathLst>
                <a:path h="257774" w="901383">
                  <a:moveTo>
                    <a:pt x="115367" y="0"/>
                  </a:moveTo>
                  <a:lnTo>
                    <a:pt x="786015" y="0"/>
                  </a:lnTo>
                  <a:cubicBezTo>
                    <a:pt x="849731" y="0"/>
                    <a:pt x="901383" y="51652"/>
                    <a:pt x="901383" y="115367"/>
                  </a:cubicBezTo>
                  <a:lnTo>
                    <a:pt x="901383" y="142407"/>
                  </a:lnTo>
                  <a:cubicBezTo>
                    <a:pt x="901383" y="206123"/>
                    <a:pt x="849731" y="257774"/>
                    <a:pt x="786015" y="257774"/>
                  </a:cubicBezTo>
                  <a:lnTo>
                    <a:pt x="115367" y="257774"/>
                  </a:lnTo>
                  <a:cubicBezTo>
                    <a:pt x="84770" y="257774"/>
                    <a:pt x="55426" y="245620"/>
                    <a:pt x="33790" y="223984"/>
                  </a:cubicBezTo>
                  <a:cubicBezTo>
                    <a:pt x="12155" y="202349"/>
                    <a:pt x="0" y="173004"/>
                    <a:pt x="0" y="142407"/>
                  </a:cubicBezTo>
                  <a:lnTo>
                    <a:pt x="0" y="115367"/>
                  </a:lnTo>
                  <a:cubicBezTo>
                    <a:pt x="0" y="51652"/>
                    <a:pt x="51652" y="0"/>
                    <a:pt x="115367" y="0"/>
                  </a:cubicBezTo>
                  <a:close/>
                </a:path>
              </a:pathLst>
            </a:custGeom>
            <a:solidFill>
              <a:srgbClr val="FFFEBF"/>
            </a:solidFill>
          </p:spPr>
        </p:sp>
        <p:sp>
          <p:nvSpPr>
            <p:cNvPr name="TextBox 9" id="9"/>
            <p:cNvSpPr txBox="true"/>
            <p:nvPr/>
          </p:nvSpPr>
          <p:spPr>
            <a:xfrm>
              <a:off x="0" y="-38100"/>
              <a:ext cx="901383" cy="295874"/>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5156516" y="6353463"/>
            <a:ext cx="4130380" cy="824608"/>
            <a:chOff x="0" y="0"/>
            <a:chExt cx="1087837" cy="217181"/>
          </a:xfrm>
        </p:grpSpPr>
        <p:sp>
          <p:nvSpPr>
            <p:cNvPr name="Freeform 11" id="11"/>
            <p:cNvSpPr/>
            <p:nvPr/>
          </p:nvSpPr>
          <p:spPr>
            <a:xfrm flipH="false" flipV="false" rot="0">
              <a:off x="0" y="0"/>
              <a:ext cx="1087837" cy="217181"/>
            </a:xfrm>
            <a:custGeom>
              <a:avLst/>
              <a:gdLst/>
              <a:ahLst/>
              <a:cxnLst/>
              <a:rect r="r" b="b" t="t" l="l"/>
              <a:pathLst>
                <a:path h="217181" w="1087837">
                  <a:moveTo>
                    <a:pt x="95594" y="0"/>
                  </a:moveTo>
                  <a:lnTo>
                    <a:pt x="992243" y="0"/>
                  </a:lnTo>
                  <a:cubicBezTo>
                    <a:pt x="1017596" y="0"/>
                    <a:pt x="1041911" y="10071"/>
                    <a:pt x="1059838" y="27999"/>
                  </a:cubicBezTo>
                  <a:cubicBezTo>
                    <a:pt x="1077765" y="45926"/>
                    <a:pt x="1087837" y="70241"/>
                    <a:pt x="1087837" y="95594"/>
                  </a:cubicBezTo>
                  <a:lnTo>
                    <a:pt x="1087837" y="121587"/>
                  </a:lnTo>
                  <a:cubicBezTo>
                    <a:pt x="1087837" y="174382"/>
                    <a:pt x="1045038" y="217181"/>
                    <a:pt x="992243" y="217181"/>
                  </a:cubicBezTo>
                  <a:lnTo>
                    <a:pt x="95594" y="217181"/>
                  </a:lnTo>
                  <a:cubicBezTo>
                    <a:pt x="70241" y="217181"/>
                    <a:pt x="45926" y="207109"/>
                    <a:pt x="27999" y="189182"/>
                  </a:cubicBezTo>
                  <a:cubicBezTo>
                    <a:pt x="10071" y="171255"/>
                    <a:pt x="0" y="146940"/>
                    <a:pt x="0" y="121587"/>
                  </a:cubicBezTo>
                  <a:lnTo>
                    <a:pt x="0" y="95594"/>
                  </a:lnTo>
                  <a:cubicBezTo>
                    <a:pt x="0" y="42799"/>
                    <a:pt x="42799" y="0"/>
                    <a:pt x="95594" y="0"/>
                  </a:cubicBezTo>
                  <a:close/>
                </a:path>
              </a:pathLst>
            </a:custGeom>
            <a:solidFill>
              <a:srgbClr val="FFFEBF"/>
            </a:solidFill>
          </p:spPr>
        </p:sp>
        <p:sp>
          <p:nvSpPr>
            <p:cNvPr name="TextBox 12" id="12"/>
            <p:cNvSpPr txBox="true"/>
            <p:nvPr/>
          </p:nvSpPr>
          <p:spPr>
            <a:xfrm>
              <a:off x="0" y="-38100"/>
              <a:ext cx="1087837" cy="255281"/>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3332345" y="6353463"/>
            <a:ext cx="3438668" cy="978738"/>
            <a:chOff x="0" y="0"/>
            <a:chExt cx="905657" cy="257774"/>
          </a:xfrm>
        </p:grpSpPr>
        <p:sp>
          <p:nvSpPr>
            <p:cNvPr name="Freeform 14" id="14"/>
            <p:cNvSpPr/>
            <p:nvPr/>
          </p:nvSpPr>
          <p:spPr>
            <a:xfrm flipH="false" flipV="false" rot="0">
              <a:off x="0" y="0"/>
              <a:ext cx="905658" cy="257774"/>
            </a:xfrm>
            <a:custGeom>
              <a:avLst/>
              <a:gdLst/>
              <a:ahLst/>
              <a:cxnLst/>
              <a:rect r="r" b="b" t="t" l="l"/>
              <a:pathLst>
                <a:path h="257774" w="905658">
                  <a:moveTo>
                    <a:pt x="114823" y="0"/>
                  </a:moveTo>
                  <a:lnTo>
                    <a:pt x="790835" y="0"/>
                  </a:lnTo>
                  <a:cubicBezTo>
                    <a:pt x="821288" y="0"/>
                    <a:pt x="850493" y="12097"/>
                    <a:pt x="872027" y="33631"/>
                  </a:cubicBezTo>
                  <a:cubicBezTo>
                    <a:pt x="893560" y="55164"/>
                    <a:pt x="905658" y="84370"/>
                    <a:pt x="905658" y="114823"/>
                  </a:cubicBezTo>
                  <a:lnTo>
                    <a:pt x="905658" y="142952"/>
                  </a:lnTo>
                  <a:cubicBezTo>
                    <a:pt x="905658" y="206366"/>
                    <a:pt x="854250" y="257774"/>
                    <a:pt x="790835" y="257774"/>
                  </a:cubicBezTo>
                  <a:lnTo>
                    <a:pt x="114823" y="257774"/>
                  </a:lnTo>
                  <a:cubicBezTo>
                    <a:pt x="84370" y="257774"/>
                    <a:pt x="55164" y="245677"/>
                    <a:pt x="33631" y="224144"/>
                  </a:cubicBezTo>
                  <a:cubicBezTo>
                    <a:pt x="12097" y="202610"/>
                    <a:pt x="0" y="173404"/>
                    <a:pt x="0" y="142952"/>
                  </a:cubicBezTo>
                  <a:lnTo>
                    <a:pt x="0" y="114823"/>
                  </a:lnTo>
                  <a:cubicBezTo>
                    <a:pt x="0" y="84370"/>
                    <a:pt x="12097" y="55164"/>
                    <a:pt x="33631" y="33631"/>
                  </a:cubicBezTo>
                  <a:cubicBezTo>
                    <a:pt x="55164" y="12097"/>
                    <a:pt x="84370" y="0"/>
                    <a:pt x="114823" y="0"/>
                  </a:cubicBezTo>
                  <a:close/>
                </a:path>
              </a:pathLst>
            </a:custGeom>
            <a:solidFill>
              <a:srgbClr val="FFFEBF"/>
            </a:solidFill>
          </p:spPr>
        </p:sp>
        <p:sp>
          <p:nvSpPr>
            <p:cNvPr name="TextBox 15" id="15"/>
            <p:cNvSpPr txBox="true"/>
            <p:nvPr/>
          </p:nvSpPr>
          <p:spPr>
            <a:xfrm>
              <a:off x="0" y="-38100"/>
              <a:ext cx="905657" cy="295874"/>
            </a:xfrm>
            <a:prstGeom prst="rect">
              <a:avLst/>
            </a:prstGeom>
          </p:spPr>
          <p:txBody>
            <a:bodyPr anchor="ctr" rtlCol="false" tIns="50800" lIns="50800" bIns="50800" rIns="50800"/>
            <a:lstStyle/>
            <a:p>
              <a:pPr algn="ctr">
                <a:lnSpc>
                  <a:spcPts val="2659"/>
                </a:lnSpc>
              </a:pPr>
            </a:p>
          </p:txBody>
        </p:sp>
      </p:grpSp>
      <p:graphicFrame>
        <p:nvGraphicFramePr>
          <p:cNvPr name="Table 16" id="16"/>
          <p:cNvGraphicFramePr>
            <a:graphicFrameLocks noGrp="true"/>
          </p:cNvGraphicFramePr>
          <p:nvPr/>
        </p:nvGraphicFramePr>
        <p:xfrm>
          <a:off x="1339511" y="1639054"/>
          <a:ext cx="16450854" cy="8420100"/>
        </p:xfrm>
        <a:graphic>
          <a:graphicData uri="http://schemas.openxmlformats.org/drawingml/2006/table">
            <a:tbl>
              <a:tblPr/>
              <a:tblGrid>
                <a:gridCol w="3313495"/>
                <a:gridCol w="4814395"/>
                <a:gridCol w="3720691"/>
                <a:gridCol w="4602273"/>
              </a:tblGrid>
              <a:tr h="813305">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DA2FF"/>
                    </a:solidFill>
                  </a:tcPr>
                </a:tc>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9F7FF"/>
                    </a:solidFill>
                  </a:tcPr>
                </a:tc>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491"/>
                    </a:solidFill>
                  </a:tcPr>
                </a:tc>
              </a:tr>
              <a:tr h="1148195">
                <a:tc>
                  <a:txBody>
                    <a:bodyPr anchor="t" rtlCol="false"/>
                    <a:lstStyle/>
                    <a:p>
                      <a:pPr algn="ctr">
                        <a:lnSpc>
                          <a:spcPts val="2659"/>
                        </a:lnSpc>
                        <a:defRPr/>
                      </a:pPr>
                      <a:r>
                        <a:rPr lang="en-US" sz="1899">
                          <a:solidFill>
                            <a:srgbClr val="000000"/>
                          </a:solidFill>
                          <a:latin typeface="Open Sans Extra Bold"/>
                          <a:ea typeface="Open Sans Extra Bold"/>
                          <a:cs typeface="Open Sans Extra Bold"/>
                          <a:sym typeface="Open Sans Extra Bold"/>
                        </a:rPr>
                        <a:t>Jarak total sebelum MST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D3EFFF"/>
                    </a:solidFill>
                  </a:tcPr>
                </a:tc>
                <a:tc>
                  <a:txBody>
                    <a:bodyPr anchor="t" rtlCol="false"/>
                    <a:lstStyle/>
                    <a:p>
                      <a:pPr algn="ctr">
                        <a:lnSpc>
                          <a:spcPts val="2659"/>
                        </a:lnSpc>
                        <a:defRPr/>
                      </a:pPr>
                      <a:r>
                        <a:rPr lang="en-US" sz="1899">
                          <a:solidFill>
                            <a:srgbClr val="000000"/>
                          </a:solidFill>
                          <a:latin typeface="Open Sans Extra Bold"/>
                          <a:ea typeface="Open Sans Extra Bold"/>
                          <a:cs typeface="Open Sans Extra Bold"/>
                          <a:sym typeface="Open Sans Extra Bold"/>
                        </a:rPr>
                        <a:t>60057.97 KM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Extra Bold"/>
                          <a:ea typeface="Open Sans Extra Bold"/>
                          <a:cs typeface="Open Sans Extra Bold"/>
                          <a:sym typeface="Open Sans Extra Bold"/>
                        </a:rPr>
                        <a:t>60057.97 KM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Extra Bold"/>
                          <a:ea typeface="Open Sans Extra Bold"/>
                          <a:cs typeface="Open Sans Extra Bold"/>
                          <a:sym typeface="Open Sans Extra Bold"/>
                        </a:rPr>
                        <a:t>60057.97 KM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48195">
                <a:tc>
                  <a:txBody>
                    <a:bodyPr anchor="t" rtlCol="false"/>
                    <a:lstStyle/>
                    <a:p>
                      <a:pPr algn="ctr">
                        <a:lnSpc>
                          <a:spcPts val="2659"/>
                        </a:lnSpc>
                        <a:defRPr/>
                      </a:pPr>
                      <a:r>
                        <a:rPr lang="en-US" sz="1899">
                          <a:solidFill>
                            <a:srgbClr val="000000"/>
                          </a:solidFill>
                          <a:latin typeface="Open Sans Extra Bold"/>
                          <a:ea typeface="Open Sans Extra Bold"/>
                          <a:cs typeface="Open Sans Extra Bold"/>
                          <a:sym typeface="Open Sans Extra Bold"/>
                        </a:rPr>
                        <a:t>Jarak total setelah MST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D5F0FF"/>
                    </a:solidFill>
                  </a:tcPr>
                </a:tc>
                <a:tc>
                  <a:txBody>
                    <a:bodyPr anchor="t" rtlCol="false"/>
                    <a:lstStyle/>
                    <a:p>
                      <a:pPr algn="ctr">
                        <a:lnSpc>
                          <a:spcPts val="2659"/>
                        </a:lnSpc>
                        <a:defRPr/>
                      </a:pPr>
                      <a:r>
                        <a:rPr lang="en-US" sz="1899">
                          <a:solidFill>
                            <a:srgbClr val="000000"/>
                          </a:solidFill>
                          <a:latin typeface="Open Sans Extra Bold"/>
                          <a:ea typeface="Open Sans Extra Bold"/>
                          <a:cs typeface="Open Sans Extra Bold"/>
                          <a:sym typeface="Open Sans Extra Bold"/>
                        </a:rPr>
                        <a:t>107.97 KM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Extra Bold"/>
                          <a:ea typeface="Open Sans Extra Bold"/>
                          <a:cs typeface="Open Sans Extra Bold"/>
                          <a:sym typeface="Open Sans Extra Bold"/>
                        </a:rPr>
                        <a:t>107.97 KM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Extra Bold"/>
                          <a:ea typeface="Open Sans Extra Bold"/>
                          <a:cs typeface="Open Sans Extra Bold"/>
                          <a:sym typeface="Open Sans Extra Bold"/>
                        </a:rPr>
                        <a:t>107.97 KM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492428">
                <a:tc>
                  <a:txBody>
                    <a:bodyPr anchor="t" rtlCol="false"/>
                    <a:lstStyle/>
                    <a:p>
                      <a:pPr algn="ctr">
                        <a:lnSpc>
                          <a:spcPts val="2659"/>
                        </a:lnSpc>
                        <a:defRPr/>
                      </a:pPr>
                      <a:r>
                        <a:rPr lang="en-US" sz="1899">
                          <a:solidFill>
                            <a:srgbClr val="000000"/>
                          </a:solidFill>
                          <a:latin typeface="Open Sans Extra Bold"/>
                          <a:ea typeface="Open Sans Extra Bold"/>
                          <a:cs typeface="Open Sans Extra Bold"/>
                          <a:sym typeface="Open Sans Extra Bold"/>
                        </a:rPr>
                        <a:t>Kompleksitas Waktu</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D3EFFF"/>
                    </a:solidFill>
                  </a:tcPr>
                </a:tc>
                <a:tc>
                  <a:txBody>
                    <a:bodyPr anchor="t" rtlCol="false"/>
                    <a:lstStyle/>
                    <a:p>
                      <a:pPr algn="ctr">
                        <a:lnSpc>
                          <a:spcPts val="2659"/>
                        </a:lnSpc>
                        <a:defRPr/>
                      </a:pPr>
                      <a:r>
                        <a:rPr lang="en-US" sz="1899">
                          <a:solidFill>
                            <a:srgbClr val="5B92C2"/>
                          </a:solidFill>
                          <a:latin typeface="Open Sans Extra Bold"/>
                          <a:ea typeface="Open Sans Extra Bold"/>
                          <a:cs typeface="Open Sans Extra Bold"/>
                          <a:sym typeface="Open Sans Extra Bold"/>
                        </a:rPr>
                        <a:t> V log V (Heap initialization): </a:t>
                      </a:r>
                      <a:r>
                        <a:rPr lang="en-US" sz="1899">
                          <a:solidFill>
                            <a:srgbClr val="101010"/>
                          </a:solidFill>
                          <a:latin typeface="Open Sans Extra Bold"/>
                          <a:ea typeface="Open Sans Extra Bold"/>
                          <a:cs typeface="Open Sans Extra Bold"/>
                          <a:sym typeface="Open Sans Extra Bold"/>
                        </a:rPr>
                        <a:t>279.9157</a:t>
                      </a:r>
                      <a:endParaRPr lang="en-US" sz="1100"/>
                    </a:p>
                    <a:p>
                      <a:pPr algn="ctr">
                        <a:lnSpc>
                          <a:spcPts val="2659"/>
                        </a:lnSpc>
                      </a:pPr>
                      <a:r>
                        <a:rPr lang="en-US" sz="1899">
                          <a:solidFill>
                            <a:srgbClr val="5B92C2"/>
                          </a:solidFill>
                          <a:latin typeface="Open Sans Extra Bold"/>
                          <a:ea typeface="Open Sans Extra Bold"/>
                          <a:cs typeface="Open Sans Extra Bold"/>
                          <a:sym typeface="Open Sans Extra Bold"/>
                        </a:rPr>
                        <a:t>  E log V (Heap operations for edges): </a:t>
                      </a:r>
                      <a:r>
                        <a:rPr lang="en-US" sz="1899">
                          <a:solidFill>
                            <a:srgbClr val="101010"/>
                          </a:solidFill>
                          <a:latin typeface="Open Sans Extra Bold"/>
                          <a:ea typeface="Open Sans Extra Bold"/>
                          <a:cs typeface="Open Sans Extra Bold"/>
                          <a:sym typeface="Open Sans Extra Bold"/>
                        </a:rPr>
                        <a:t>18334.4822</a:t>
                      </a:r>
                    </a:p>
                    <a:p>
                      <a:pPr algn="ctr">
                        <a:lnSpc>
                          <a:spcPts val="2659"/>
                        </a:lnSpc>
                      </a:pPr>
                      <a:r>
                        <a:rPr lang="en-US" sz="1899">
                          <a:solidFill>
                            <a:srgbClr val="101010"/>
                          </a:solidFill>
                          <a:latin typeface="Open Sans Extra Bold"/>
                          <a:ea typeface="Open Sans Extra Bold"/>
                          <a:cs typeface="Open Sans Extra Bold"/>
                          <a:sym typeface="Open Sans Extra Bold"/>
                        </a:rPr>
                        <a:t>  Total: 18614.3979 Dominasi heap operations (E log V).</a:t>
                      </a:r>
                    </a:p>
                    <a:p>
                      <a:pPr algn="ctr">
                        <a:lnSpc>
                          <a:spcPts val="2659"/>
                        </a:lnSpc>
                      </a:pPr>
                      <a:r>
                        <a:rPr lang="en-US" sz="1899">
                          <a:solidFill>
                            <a:srgbClr val="101010"/>
                          </a:solidFill>
                          <a:latin typeface="Open Sans Extra Bold"/>
                          <a:ea typeface="Open Sans Extra Bold"/>
                          <a:cs typeface="Open Sans Extra Bold"/>
                          <a:sym typeface="Open Sans Extra Bold"/>
                        </a:rPr>
                        <a:t>Running time nya 0.1001 detik</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Extra Bold"/>
                          <a:ea typeface="Open Sans Extra Bold"/>
                          <a:cs typeface="Open Sans Extra Bold"/>
                          <a:sym typeface="Open Sans Extra Bold"/>
                        </a:rPr>
                        <a:t> </a:t>
                      </a:r>
                      <a:r>
                        <a:rPr lang="en-US" sz="1899">
                          <a:solidFill>
                            <a:srgbClr val="5B92C2"/>
                          </a:solidFill>
                          <a:latin typeface="Open Sans Extra Bold"/>
                          <a:ea typeface="Open Sans Extra Bold"/>
                          <a:cs typeface="Open Sans Extra Bold"/>
                          <a:sym typeface="Open Sans Extra Bold"/>
                        </a:rPr>
                        <a:t> E log E (Sorting edges):</a:t>
                      </a:r>
                      <a:r>
                        <a:rPr lang="en-US" sz="1899">
                          <a:solidFill>
                            <a:srgbClr val="000000"/>
                          </a:solidFill>
                          <a:latin typeface="Open Sans Extra Bold"/>
                          <a:ea typeface="Open Sans Extra Bold"/>
                          <a:cs typeface="Open Sans Extra Bold"/>
                          <a:sym typeface="Open Sans Extra Bold"/>
                        </a:rPr>
                        <a:t> 34037.70</a:t>
                      </a:r>
                      <a:endParaRPr lang="en-US" sz="1100"/>
                    </a:p>
                    <a:p>
                      <a:pPr algn="ctr">
                        <a:lnSpc>
                          <a:spcPts val="2659"/>
                        </a:lnSpc>
                      </a:pPr>
                      <a:r>
                        <a:rPr lang="en-US" sz="1899">
                          <a:solidFill>
                            <a:srgbClr val="000000"/>
                          </a:solidFill>
                          <a:latin typeface="Open Sans Extra Bold"/>
                          <a:ea typeface="Open Sans Extra Bold"/>
                          <a:cs typeface="Open Sans Extra Bold"/>
                          <a:sym typeface="Open Sans Extra Bold"/>
                        </a:rPr>
                        <a:t> </a:t>
                      </a:r>
                      <a:r>
                        <a:rPr lang="en-US" sz="1899">
                          <a:solidFill>
                            <a:srgbClr val="5B92C2"/>
                          </a:solidFill>
                          <a:latin typeface="Open Sans Extra Bold"/>
                          <a:ea typeface="Open Sans Extra Bold"/>
                          <a:cs typeface="Open Sans Extra Bold"/>
                          <a:sym typeface="Open Sans Extra Bold"/>
                        </a:rPr>
                        <a:t> E * alpha(V) (Find-Union operations):</a:t>
                      </a:r>
                      <a:r>
                        <a:rPr lang="en-US" sz="1899">
                          <a:solidFill>
                            <a:srgbClr val="000000"/>
                          </a:solidFill>
                          <a:latin typeface="Open Sans Extra Bold"/>
                          <a:ea typeface="Open Sans Extra Bold"/>
                          <a:cs typeface="Open Sans Extra Bold"/>
                          <a:sym typeface="Open Sans Extra Bold"/>
                        </a:rPr>
                        <a:t> 34584</a:t>
                      </a:r>
                    </a:p>
                    <a:p>
                      <a:pPr algn="ctr">
                        <a:lnSpc>
                          <a:spcPts val="2659"/>
                        </a:lnSpc>
                      </a:pPr>
                      <a:r>
                        <a:rPr lang="en-US" sz="1899">
                          <a:solidFill>
                            <a:srgbClr val="000000"/>
                          </a:solidFill>
                          <a:latin typeface="Open Sans Extra Bold"/>
                          <a:ea typeface="Open Sans Extra Bold"/>
                          <a:cs typeface="Open Sans Extra Bold"/>
                          <a:sym typeface="Open Sans Extra Bold"/>
                        </a:rPr>
                        <a:t>  Total: 68621.70448893473 - Dominasi sorting edges (E log E)</a:t>
                      </a:r>
                    </a:p>
                    <a:p>
                      <a:pPr algn="ctr">
                        <a:lnSpc>
                          <a:spcPts val="2659"/>
                        </a:lnSpc>
                      </a:pPr>
                      <a:r>
                        <a:rPr lang="en-US" sz="1899">
                          <a:solidFill>
                            <a:srgbClr val="000000"/>
                          </a:solidFill>
                          <a:latin typeface="Open Sans Extra Bold"/>
                          <a:ea typeface="Open Sans Extra Bold"/>
                          <a:cs typeface="Open Sans Extra Bold"/>
                          <a:sym typeface="Open Sans Extra Bold"/>
                        </a:rPr>
                        <a:t>Running time nya 0.0153 detik</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Extra Bold"/>
                          <a:ea typeface="Open Sans Extra Bold"/>
                          <a:cs typeface="Open Sans Extra Bold"/>
                          <a:sym typeface="Open Sans Extra Bold"/>
                        </a:rPr>
                        <a:t> </a:t>
                      </a:r>
                      <a:r>
                        <a:rPr lang="en-US" sz="1899">
                          <a:solidFill>
                            <a:srgbClr val="5B92C2"/>
                          </a:solidFill>
                          <a:latin typeface="Open Sans Extra Bold"/>
                          <a:ea typeface="Open Sans Extra Bold"/>
                          <a:cs typeface="Open Sans Extra Bold"/>
                          <a:sym typeface="Open Sans Extra Bold"/>
                        </a:rPr>
                        <a:t>O(log V) untuk iterasi:</a:t>
                      </a:r>
                      <a:r>
                        <a:rPr lang="en-US" sz="1899">
                          <a:solidFill>
                            <a:srgbClr val="000000"/>
                          </a:solidFill>
                          <a:latin typeface="Open Sans Extra Bold"/>
                          <a:ea typeface="Open Sans Extra Bold"/>
                          <a:cs typeface="Open Sans Extra Bold"/>
                          <a:sym typeface="Open Sans Extra Bold"/>
                        </a:rPr>
                        <a:t> 2.1205739312058496</a:t>
                      </a:r>
                      <a:endParaRPr lang="en-US" sz="1100"/>
                    </a:p>
                    <a:p>
                      <a:pPr algn="ctr">
                        <a:lnSpc>
                          <a:spcPts val="2659"/>
                        </a:lnSpc>
                      </a:pPr>
                      <a:r>
                        <a:rPr lang="en-US" sz="1899">
                          <a:solidFill>
                            <a:srgbClr val="000000"/>
                          </a:solidFill>
                          <a:latin typeface="Open Sans Extra Bold"/>
                          <a:ea typeface="Open Sans Extra Bold"/>
                          <a:cs typeface="Open Sans Extra Bold"/>
                          <a:sym typeface="Open Sans Extra Bold"/>
                        </a:rPr>
                        <a:t> </a:t>
                      </a:r>
                      <a:r>
                        <a:rPr lang="en-US" sz="1899">
                          <a:solidFill>
                            <a:srgbClr val="548CFF"/>
                          </a:solidFill>
                          <a:latin typeface="Open Sans Extra Bold"/>
                          <a:ea typeface="Open Sans Extra Bold"/>
                          <a:cs typeface="Open Sans Extra Bold"/>
                          <a:sym typeface="Open Sans Extra Bold"/>
                        </a:rPr>
                        <a:t>E log V (Total time for merging components): </a:t>
                      </a:r>
                      <a:r>
                        <a:rPr lang="en-US" sz="1899">
                          <a:solidFill>
                            <a:srgbClr val="363537"/>
                          </a:solidFill>
                          <a:latin typeface="Open Sans Extra Bold"/>
                          <a:ea typeface="Open Sans Extra Bold"/>
                          <a:cs typeface="Open Sans Extra Bold"/>
                          <a:sym typeface="Open Sans Extra Bold"/>
                        </a:rPr>
                        <a:t>18334.482209205777</a:t>
                      </a:r>
                    </a:p>
                    <a:p>
                      <a:pPr algn="ctr">
                        <a:lnSpc>
                          <a:spcPts val="2659"/>
                        </a:lnSpc>
                      </a:pPr>
                      <a:r>
                        <a:rPr lang="en-US" sz="1899">
                          <a:solidFill>
                            <a:srgbClr val="000000"/>
                          </a:solidFill>
                          <a:latin typeface="Open Sans Extra Bold"/>
                          <a:ea typeface="Open Sans Extra Bold"/>
                          <a:cs typeface="Open Sans Extra Bold"/>
                          <a:sym typeface="Open Sans Extra Bold"/>
                        </a:rPr>
                        <a:t>Total: 167.3410- Dominasi logaritmik komponen (log V).</a:t>
                      </a:r>
                    </a:p>
                    <a:p>
                      <a:pPr algn="ctr">
                        <a:lnSpc>
                          <a:spcPts val="2659"/>
                        </a:lnSpc>
                      </a:pPr>
                      <a:r>
                        <a:rPr lang="en-US" sz="1899">
                          <a:solidFill>
                            <a:srgbClr val="000000"/>
                          </a:solidFill>
                          <a:latin typeface="Open Sans Extra Bold"/>
                          <a:ea typeface="Open Sans Extra Bold"/>
                          <a:cs typeface="Open Sans Extra Bold"/>
                          <a:sym typeface="Open Sans Extra Bold"/>
                        </a:rPr>
                        <a:t>Running time nya 0.0198 detik</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817976">
                <a:tc>
                  <a:txBody>
                    <a:bodyPr anchor="t" rtlCol="false"/>
                    <a:lstStyle/>
                    <a:p>
                      <a:pPr algn="ctr">
                        <a:lnSpc>
                          <a:spcPts val="2659"/>
                        </a:lnSpc>
                        <a:defRPr/>
                      </a:pPr>
                      <a:r>
                        <a:rPr lang="en-US" sz="1899">
                          <a:solidFill>
                            <a:srgbClr val="000000"/>
                          </a:solidFill>
                          <a:latin typeface="Open Sans Extra Bold"/>
                          <a:ea typeface="Open Sans Extra Bold"/>
                          <a:cs typeface="Open Sans Extra Bold"/>
                          <a:sym typeface="Open Sans Extra Bold"/>
                        </a:rPr>
                        <a:t>Kompleksitas Ruang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D3EFFF"/>
                    </a:solidFill>
                  </a:tcPr>
                </a:tc>
                <a:tc>
                  <a:txBody>
                    <a:bodyPr anchor="t" rtlCol="false"/>
                    <a:lstStyle/>
                    <a:p>
                      <a:pPr algn="ctr">
                        <a:lnSpc>
                          <a:spcPts val="2659"/>
                        </a:lnSpc>
                        <a:defRPr/>
                      </a:pPr>
                      <a:r>
                        <a:rPr lang="en-US" sz="1899">
                          <a:solidFill>
                            <a:srgbClr val="000000"/>
                          </a:solidFill>
                          <a:latin typeface="Open Sans Extra Bold"/>
                          <a:ea typeface="Open Sans Extra Bold"/>
                          <a:cs typeface="Open Sans Extra Bold"/>
                          <a:sym typeface="Open Sans Extra Bold"/>
                        </a:rPr>
                        <a:t>O(V) untuk heap dan visited node tracking.  Total Memory 71.47 KB</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Extra Bold"/>
                          <a:ea typeface="Open Sans Extra Bold"/>
                          <a:cs typeface="Open Sans Extra Bold"/>
                          <a:sym typeface="Open Sans Extra Bold"/>
                        </a:rPr>
                        <a:t> O(E) untuk daftar edges dan O(V) untuk struktur union-find. Total Memory 79.70 KB</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Extra Bold"/>
                          <a:ea typeface="Open Sans Extra Bold"/>
                          <a:cs typeface="Open Sans Extra Bold"/>
                          <a:sym typeface="Open Sans Extra Bold"/>
                        </a:rPr>
                        <a:t>O(E) untuk menyimpan edges dan O(V) untuk menyimpan komponen graf. Total Memory 84.28 KB</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17" id="17"/>
          <p:cNvSpPr txBox="true"/>
          <p:nvPr/>
        </p:nvSpPr>
        <p:spPr>
          <a:xfrm rot="0">
            <a:off x="1339511" y="656010"/>
            <a:ext cx="14686234" cy="983044"/>
          </a:xfrm>
          <a:prstGeom prst="rect">
            <a:avLst/>
          </a:prstGeom>
        </p:spPr>
        <p:txBody>
          <a:bodyPr anchor="t" rtlCol="false" tIns="0" lIns="0" bIns="0" rIns="0">
            <a:spAutoFit/>
          </a:bodyPr>
          <a:lstStyle/>
          <a:p>
            <a:pPr algn="r">
              <a:lnSpc>
                <a:spcPts val="7569"/>
              </a:lnSpc>
            </a:pPr>
            <a:r>
              <a:rPr lang="en-US" b="true" sz="6819" spc="197">
                <a:solidFill>
                  <a:srgbClr val="000000"/>
                </a:solidFill>
                <a:latin typeface="Raleway Ultra-Bold"/>
                <a:ea typeface="Raleway Ultra-Bold"/>
                <a:cs typeface="Raleway Ultra-Bold"/>
                <a:sym typeface="Raleway Ultra-Bold"/>
              </a:rPr>
              <a:t>Surabaya (132 Sekolah) </a:t>
            </a:r>
          </a:p>
        </p:txBody>
      </p:sp>
      <p:sp>
        <p:nvSpPr>
          <p:cNvPr name="TextBox 18" id="18"/>
          <p:cNvSpPr txBox="true"/>
          <p:nvPr/>
        </p:nvSpPr>
        <p:spPr>
          <a:xfrm rot="0">
            <a:off x="-769215" y="5485373"/>
            <a:ext cx="5456897" cy="375453"/>
          </a:xfrm>
          <a:prstGeom prst="rect">
            <a:avLst/>
          </a:prstGeom>
        </p:spPr>
        <p:txBody>
          <a:bodyPr anchor="t" rtlCol="false" tIns="0" lIns="0" bIns="0" rIns="0">
            <a:spAutoFit/>
          </a:bodyPr>
          <a:lstStyle/>
          <a:p>
            <a:pPr algn="just" marL="0" indent="0" lvl="0">
              <a:lnSpc>
                <a:spcPts val="2930"/>
              </a:lnSpc>
              <a:spcBef>
                <a:spcPct val="0"/>
              </a:spcBef>
            </a:pPr>
            <a:r>
              <a:rPr lang="en-US" sz="2093">
                <a:solidFill>
                  <a:srgbClr val="101010"/>
                </a:solidFill>
                <a:latin typeface="Raleway"/>
                <a:ea typeface="Raleway"/>
                <a:cs typeface="Raleway"/>
                <a:sym typeface="Raleway"/>
              </a:rPr>
              <a:t>global</a:t>
            </a:r>
          </a:p>
        </p:txBody>
      </p:sp>
      <p:sp>
        <p:nvSpPr>
          <p:cNvPr name="TextBox 19" id="19"/>
          <p:cNvSpPr txBox="true"/>
          <p:nvPr/>
        </p:nvSpPr>
        <p:spPr>
          <a:xfrm rot="0">
            <a:off x="6527302" y="1771859"/>
            <a:ext cx="1789741" cy="782653"/>
          </a:xfrm>
          <a:prstGeom prst="rect">
            <a:avLst/>
          </a:prstGeom>
        </p:spPr>
        <p:txBody>
          <a:bodyPr anchor="t" rtlCol="false" tIns="0" lIns="0" bIns="0" rIns="0">
            <a:spAutoFit/>
          </a:bodyPr>
          <a:lstStyle/>
          <a:p>
            <a:pPr algn="just" marL="0" indent="0" lvl="0">
              <a:lnSpc>
                <a:spcPts val="6314"/>
              </a:lnSpc>
              <a:spcBef>
                <a:spcPct val="0"/>
              </a:spcBef>
            </a:pPr>
            <a:r>
              <a:rPr lang="en-US" b="true" sz="4510">
                <a:solidFill>
                  <a:srgbClr val="101010"/>
                </a:solidFill>
                <a:latin typeface="Raleway Bold"/>
                <a:ea typeface="Raleway Bold"/>
                <a:cs typeface="Raleway Bold"/>
                <a:sym typeface="Raleway Bold"/>
              </a:rPr>
              <a:t>PRIM</a:t>
            </a:r>
          </a:p>
        </p:txBody>
      </p:sp>
      <p:sp>
        <p:nvSpPr>
          <p:cNvPr name="TextBox 20" id="20"/>
          <p:cNvSpPr txBox="true"/>
          <p:nvPr/>
        </p:nvSpPr>
        <p:spPr>
          <a:xfrm rot="0">
            <a:off x="9723132" y="1771859"/>
            <a:ext cx="3175795" cy="782653"/>
          </a:xfrm>
          <a:prstGeom prst="rect">
            <a:avLst/>
          </a:prstGeom>
        </p:spPr>
        <p:txBody>
          <a:bodyPr anchor="t" rtlCol="false" tIns="0" lIns="0" bIns="0" rIns="0">
            <a:spAutoFit/>
          </a:bodyPr>
          <a:lstStyle/>
          <a:p>
            <a:pPr algn="just" marL="0" indent="0" lvl="0">
              <a:lnSpc>
                <a:spcPts val="6314"/>
              </a:lnSpc>
              <a:spcBef>
                <a:spcPct val="0"/>
              </a:spcBef>
            </a:pPr>
            <a:r>
              <a:rPr lang="en-US" b="true" sz="4510">
                <a:solidFill>
                  <a:srgbClr val="101010"/>
                </a:solidFill>
                <a:latin typeface="Raleway Bold"/>
                <a:ea typeface="Raleway Bold"/>
                <a:cs typeface="Raleway Bold"/>
                <a:sym typeface="Raleway Bold"/>
              </a:rPr>
              <a:t>KRUSKAL</a:t>
            </a:r>
          </a:p>
        </p:txBody>
      </p:sp>
      <p:sp>
        <p:nvSpPr>
          <p:cNvPr name="TextBox 21" id="21"/>
          <p:cNvSpPr txBox="true"/>
          <p:nvPr/>
        </p:nvSpPr>
        <p:spPr>
          <a:xfrm rot="0">
            <a:off x="13463781" y="1771859"/>
            <a:ext cx="3175795" cy="782653"/>
          </a:xfrm>
          <a:prstGeom prst="rect">
            <a:avLst/>
          </a:prstGeom>
        </p:spPr>
        <p:txBody>
          <a:bodyPr anchor="t" rtlCol="false" tIns="0" lIns="0" bIns="0" rIns="0">
            <a:spAutoFit/>
          </a:bodyPr>
          <a:lstStyle/>
          <a:p>
            <a:pPr algn="just" marL="0" indent="0" lvl="0">
              <a:lnSpc>
                <a:spcPts val="6314"/>
              </a:lnSpc>
              <a:spcBef>
                <a:spcPct val="0"/>
              </a:spcBef>
            </a:pPr>
            <a:r>
              <a:rPr lang="en-US" b="true" sz="4510">
                <a:solidFill>
                  <a:srgbClr val="101010"/>
                </a:solidFill>
                <a:latin typeface="Raleway Bold"/>
                <a:ea typeface="Raleway Bold"/>
                <a:cs typeface="Raleway Bold"/>
                <a:sym typeface="Raleway Bold"/>
              </a:rPr>
              <a:t>BORUVKA</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77777"/>
            </a:stretch>
          </a:blipFill>
        </p:spPr>
      </p:sp>
      <p:sp>
        <p:nvSpPr>
          <p:cNvPr name="Freeform 3" id="3"/>
          <p:cNvSpPr/>
          <p:nvPr/>
        </p:nvSpPr>
        <p:spPr>
          <a:xfrm flipH="true" flipV="true" rot="-5134275">
            <a:off x="-5003553" y="-1642252"/>
            <a:ext cx="11497072" cy="10074309"/>
          </a:xfrm>
          <a:custGeom>
            <a:avLst/>
            <a:gdLst/>
            <a:ahLst/>
            <a:cxnLst/>
            <a:rect r="r" b="b" t="t" l="l"/>
            <a:pathLst>
              <a:path h="10074309" w="11497072">
                <a:moveTo>
                  <a:pt x="11497072" y="10074310"/>
                </a:moveTo>
                <a:lnTo>
                  <a:pt x="0" y="10074310"/>
                </a:lnTo>
                <a:lnTo>
                  <a:pt x="0" y="0"/>
                </a:lnTo>
                <a:lnTo>
                  <a:pt x="11497072" y="0"/>
                </a:lnTo>
                <a:lnTo>
                  <a:pt x="11497072" y="10074310"/>
                </a:lnTo>
                <a:close/>
              </a:path>
            </a:pathLst>
          </a:custGeom>
          <a:blipFill>
            <a:blip r:embed="rId3">
              <a:alphaModFix amt="80000"/>
            </a:blip>
            <a:stretch>
              <a:fillRect l="0" t="0" r="0" b="0"/>
            </a:stretch>
          </a:blipFill>
        </p:spPr>
      </p:sp>
      <p:grpSp>
        <p:nvGrpSpPr>
          <p:cNvPr name="Group 4" id="4"/>
          <p:cNvGrpSpPr/>
          <p:nvPr/>
        </p:nvGrpSpPr>
        <p:grpSpPr>
          <a:xfrm rot="0">
            <a:off x="16287750" y="697881"/>
            <a:ext cx="2000250" cy="851677"/>
            <a:chOff x="0" y="0"/>
            <a:chExt cx="1029692" cy="438428"/>
          </a:xfrm>
        </p:grpSpPr>
        <p:sp>
          <p:nvSpPr>
            <p:cNvPr name="Freeform 5" id="5"/>
            <p:cNvSpPr/>
            <p:nvPr/>
          </p:nvSpPr>
          <p:spPr>
            <a:xfrm flipH="false" flipV="false" rot="0">
              <a:off x="0" y="0"/>
              <a:ext cx="1029692" cy="438428"/>
            </a:xfrm>
            <a:custGeom>
              <a:avLst/>
              <a:gdLst/>
              <a:ahLst/>
              <a:cxnLst/>
              <a:rect r="r" b="b" t="t" l="l"/>
              <a:pathLst>
                <a:path h="438428" w="1029692">
                  <a:moveTo>
                    <a:pt x="0" y="0"/>
                  </a:moveTo>
                  <a:lnTo>
                    <a:pt x="1029692" y="0"/>
                  </a:lnTo>
                  <a:lnTo>
                    <a:pt x="1029692" y="438428"/>
                  </a:lnTo>
                  <a:lnTo>
                    <a:pt x="0" y="438428"/>
                  </a:lnTo>
                  <a:close/>
                </a:path>
              </a:pathLst>
            </a:custGeom>
            <a:gradFill rotWithShape="true">
              <a:gsLst>
                <a:gs pos="0">
                  <a:srgbClr val="CB4BF0">
                    <a:alpha val="100000"/>
                  </a:srgbClr>
                </a:gs>
                <a:gs pos="100000">
                  <a:srgbClr val="A6E4F7">
                    <a:alpha val="100000"/>
                  </a:srgbClr>
                </a:gs>
              </a:gsLst>
              <a:lin ang="0"/>
            </a:gradFill>
          </p:spPr>
        </p:sp>
        <p:sp>
          <p:nvSpPr>
            <p:cNvPr name="TextBox 6" id="6"/>
            <p:cNvSpPr txBox="true"/>
            <p:nvPr/>
          </p:nvSpPr>
          <p:spPr>
            <a:xfrm>
              <a:off x="0" y="-38100"/>
              <a:ext cx="1029692" cy="476528"/>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9171653" y="6522506"/>
            <a:ext cx="3944187" cy="1048057"/>
            <a:chOff x="0" y="0"/>
            <a:chExt cx="1038798" cy="276031"/>
          </a:xfrm>
        </p:grpSpPr>
        <p:sp>
          <p:nvSpPr>
            <p:cNvPr name="Freeform 8" id="8"/>
            <p:cNvSpPr/>
            <p:nvPr/>
          </p:nvSpPr>
          <p:spPr>
            <a:xfrm flipH="false" flipV="false" rot="0">
              <a:off x="0" y="0"/>
              <a:ext cx="1038798" cy="276031"/>
            </a:xfrm>
            <a:custGeom>
              <a:avLst/>
              <a:gdLst/>
              <a:ahLst/>
              <a:cxnLst/>
              <a:rect r="r" b="b" t="t" l="l"/>
              <a:pathLst>
                <a:path h="276031" w="1038798">
                  <a:moveTo>
                    <a:pt x="100106" y="0"/>
                  </a:moveTo>
                  <a:lnTo>
                    <a:pt x="938692" y="0"/>
                  </a:lnTo>
                  <a:cubicBezTo>
                    <a:pt x="993979" y="0"/>
                    <a:pt x="1038798" y="44819"/>
                    <a:pt x="1038798" y="100106"/>
                  </a:cubicBezTo>
                  <a:lnTo>
                    <a:pt x="1038798" y="175925"/>
                  </a:lnTo>
                  <a:cubicBezTo>
                    <a:pt x="1038798" y="231212"/>
                    <a:pt x="993979" y="276031"/>
                    <a:pt x="938692" y="276031"/>
                  </a:cubicBezTo>
                  <a:lnTo>
                    <a:pt x="100106" y="276031"/>
                  </a:lnTo>
                  <a:cubicBezTo>
                    <a:pt x="44819" y="276031"/>
                    <a:pt x="0" y="231212"/>
                    <a:pt x="0" y="175925"/>
                  </a:cubicBezTo>
                  <a:lnTo>
                    <a:pt x="0" y="100106"/>
                  </a:lnTo>
                  <a:cubicBezTo>
                    <a:pt x="0" y="44819"/>
                    <a:pt x="44819" y="0"/>
                    <a:pt x="100106" y="0"/>
                  </a:cubicBezTo>
                  <a:close/>
                </a:path>
              </a:pathLst>
            </a:custGeom>
            <a:solidFill>
              <a:srgbClr val="FFFEBF"/>
            </a:solidFill>
          </p:spPr>
        </p:sp>
        <p:sp>
          <p:nvSpPr>
            <p:cNvPr name="TextBox 9" id="9"/>
            <p:cNvSpPr txBox="true"/>
            <p:nvPr/>
          </p:nvSpPr>
          <p:spPr>
            <a:xfrm>
              <a:off x="0" y="-38100"/>
              <a:ext cx="1038798" cy="314131"/>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5192509" y="6632070"/>
            <a:ext cx="3625554" cy="869173"/>
            <a:chOff x="0" y="0"/>
            <a:chExt cx="954878" cy="228918"/>
          </a:xfrm>
        </p:grpSpPr>
        <p:sp>
          <p:nvSpPr>
            <p:cNvPr name="Freeform 11" id="11"/>
            <p:cNvSpPr/>
            <p:nvPr/>
          </p:nvSpPr>
          <p:spPr>
            <a:xfrm flipH="false" flipV="false" rot="0">
              <a:off x="0" y="0"/>
              <a:ext cx="954878" cy="228918"/>
            </a:xfrm>
            <a:custGeom>
              <a:avLst/>
              <a:gdLst/>
              <a:ahLst/>
              <a:cxnLst/>
              <a:rect r="r" b="b" t="t" l="l"/>
              <a:pathLst>
                <a:path h="228918" w="954878">
                  <a:moveTo>
                    <a:pt x="108904" y="0"/>
                  </a:moveTo>
                  <a:lnTo>
                    <a:pt x="845974" y="0"/>
                  </a:lnTo>
                  <a:cubicBezTo>
                    <a:pt x="874857" y="0"/>
                    <a:pt x="902558" y="11474"/>
                    <a:pt x="922981" y="31897"/>
                  </a:cubicBezTo>
                  <a:cubicBezTo>
                    <a:pt x="943405" y="52321"/>
                    <a:pt x="954878" y="80021"/>
                    <a:pt x="954878" y="108904"/>
                  </a:cubicBezTo>
                  <a:lnTo>
                    <a:pt x="954878" y="120014"/>
                  </a:lnTo>
                  <a:cubicBezTo>
                    <a:pt x="954878" y="180160"/>
                    <a:pt x="906120" y="228918"/>
                    <a:pt x="845974" y="228918"/>
                  </a:cubicBezTo>
                  <a:lnTo>
                    <a:pt x="108904" y="228918"/>
                  </a:lnTo>
                  <a:cubicBezTo>
                    <a:pt x="80021" y="228918"/>
                    <a:pt x="52321" y="217444"/>
                    <a:pt x="31897" y="197021"/>
                  </a:cubicBezTo>
                  <a:cubicBezTo>
                    <a:pt x="11474" y="176597"/>
                    <a:pt x="0" y="148897"/>
                    <a:pt x="0" y="120014"/>
                  </a:cubicBezTo>
                  <a:lnTo>
                    <a:pt x="0" y="108904"/>
                  </a:lnTo>
                  <a:cubicBezTo>
                    <a:pt x="0" y="48758"/>
                    <a:pt x="48758" y="0"/>
                    <a:pt x="108904" y="0"/>
                  </a:cubicBezTo>
                  <a:close/>
                </a:path>
              </a:pathLst>
            </a:custGeom>
            <a:solidFill>
              <a:srgbClr val="FFFEBF"/>
            </a:solidFill>
          </p:spPr>
        </p:sp>
        <p:sp>
          <p:nvSpPr>
            <p:cNvPr name="TextBox 12" id="12"/>
            <p:cNvSpPr txBox="true"/>
            <p:nvPr/>
          </p:nvSpPr>
          <p:spPr>
            <a:xfrm>
              <a:off x="0" y="-38100"/>
              <a:ext cx="954878" cy="267018"/>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3463781" y="6632070"/>
            <a:ext cx="3438668" cy="1112435"/>
            <a:chOff x="0" y="0"/>
            <a:chExt cx="905657" cy="292987"/>
          </a:xfrm>
        </p:grpSpPr>
        <p:sp>
          <p:nvSpPr>
            <p:cNvPr name="Freeform 14" id="14"/>
            <p:cNvSpPr/>
            <p:nvPr/>
          </p:nvSpPr>
          <p:spPr>
            <a:xfrm flipH="false" flipV="false" rot="0">
              <a:off x="0" y="0"/>
              <a:ext cx="905658" cy="292987"/>
            </a:xfrm>
            <a:custGeom>
              <a:avLst/>
              <a:gdLst/>
              <a:ahLst/>
              <a:cxnLst/>
              <a:rect r="r" b="b" t="t" l="l"/>
              <a:pathLst>
                <a:path h="292987" w="905658">
                  <a:moveTo>
                    <a:pt x="114823" y="0"/>
                  </a:moveTo>
                  <a:lnTo>
                    <a:pt x="790835" y="0"/>
                  </a:lnTo>
                  <a:cubicBezTo>
                    <a:pt x="821288" y="0"/>
                    <a:pt x="850493" y="12097"/>
                    <a:pt x="872027" y="33631"/>
                  </a:cubicBezTo>
                  <a:cubicBezTo>
                    <a:pt x="893560" y="55164"/>
                    <a:pt x="905658" y="84370"/>
                    <a:pt x="905658" y="114823"/>
                  </a:cubicBezTo>
                  <a:lnTo>
                    <a:pt x="905658" y="178164"/>
                  </a:lnTo>
                  <a:cubicBezTo>
                    <a:pt x="905658" y="208617"/>
                    <a:pt x="893560" y="237823"/>
                    <a:pt x="872027" y="259356"/>
                  </a:cubicBezTo>
                  <a:cubicBezTo>
                    <a:pt x="850493" y="280890"/>
                    <a:pt x="821288" y="292987"/>
                    <a:pt x="790835" y="292987"/>
                  </a:cubicBezTo>
                  <a:lnTo>
                    <a:pt x="114823" y="292987"/>
                  </a:lnTo>
                  <a:cubicBezTo>
                    <a:pt x="84370" y="292987"/>
                    <a:pt x="55164" y="280890"/>
                    <a:pt x="33631" y="259356"/>
                  </a:cubicBezTo>
                  <a:cubicBezTo>
                    <a:pt x="12097" y="237823"/>
                    <a:pt x="0" y="208617"/>
                    <a:pt x="0" y="178164"/>
                  </a:cubicBezTo>
                  <a:lnTo>
                    <a:pt x="0" y="114823"/>
                  </a:lnTo>
                  <a:cubicBezTo>
                    <a:pt x="0" y="84370"/>
                    <a:pt x="12097" y="55164"/>
                    <a:pt x="33631" y="33631"/>
                  </a:cubicBezTo>
                  <a:cubicBezTo>
                    <a:pt x="55164" y="12097"/>
                    <a:pt x="84370" y="0"/>
                    <a:pt x="114823" y="0"/>
                  </a:cubicBezTo>
                  <a:close/>
                </a:path>
              </a:pathLst>
            </a:custGeom>
            <a:solidFill>
              <a:srgbClr val="FFFEBF"/>
            </a:solidFill>
          </p:spPr>
        </p:sp>
        <p:sp>
          <p:nvSpPr>
            <p:cNvPr name="TextBox 15" id="15"/>
            <p:cNvSpPr txBox="true"/>
            <p:nvPr/>
          </p:nvSpPr>
          <p:spPr>
            <a:xfrm>
              <a:off x="0" y="-38100"/>
              <a:ext cx="905657" cy="331087"/>
            </a:xfrm>
            <a:prstGeom prst="rect">
              <a:avLst/>
            </a:prstGeom>
          </p:spPr>
          <p:txBody>
            <a:bodyPr anchor="ctr" rtlCol="false" tIns="50800" lIns="50800" bIns="50800" rIns="50800"/>
            <a:lstStyle/>
            <a:p>
              <a:pPr algn="ctr">
                <a:lnSpc>
                  <a:spcPts val="2659"/>
                </a:lnSpc>
              </a:pPr>
            </a:p>
          </p:txBody>
        </p:sp>
      </p:grpSp>
      <p:graphicFrame>
        <p:nvGraphicFramePr>
          <p:cNvPr name="Table 16" id="16"/>
          <p:cNvGraphicFramePr>
            <a:graphicFrameLocks noGrp="true"/>
          </p:cNvGraphicFramePr>
          <p:nvPr/>
        </p:nvGraphicFramePr>
        <p:xfrm>
          <a:off x="1028700" y="1980971"/>
          <a:ext cx="16464020" cy="7752448"/>
        </p:xfrm>
        <a:graphic>
          <a:graphicData uri="http://schemas.openxmlformats.org/drawingml/2006/table">
            <a:tbl>
              <a:tblPr/>
              <a:tblGrid>
                <a:gridCol w="3455004"/>
                <a:gridCol w="4197584"/>
                <a:gridCol w="4443494"/>
                <a:gridCol w="4367939"/>
              </a:tblGrid>
              <a:tr h="813624">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DA2FF"/>
                    </a:solidFill>
                  </a:tcPr>
                </a:tc>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9F7FF"/>
                    </a:solidFill>
                  </a:tcPr>
                </a:tc>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491"/>
                    </a:solidFill>
                  </a:tcPr>
                </a:tc>
              </a:tr>
              <a:tr h="813624">
                <a:tc>
                  <a:txBody>
                    <a:bodyPr anchor="t" rtlCol="false"/>
                    <a:lstStyle/>
                    <a:p>
                      <a:pPr algn="ctr">
                        <a:lnSpc>
                          <a:spcPts val="2659"/>
                        </a:lnSpc>
                        <a:defRPr/>
                      </a:pPr>
                      <a:r>
                        <a:rPr lang="en-US" sz="1899">
                          <a:solidFill>
                            <a:srgbClr val="000000"/>
                          </a:solidFill>
                          <a:latin typeface="Open Sans Extra Bold"/>
                          <a:ea typeface="Open Sans Extra Bold"/>
                          <a:cs typeface="Open Sans Extra Bold"/>
                          <a:sym typeface="Open Sans Extra Bold"/>
                        </a:rPr>
                        <a:t>Jarak total sebelum MST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D3EFFF"/>
                    </a:solidFill>
                  </a:tcPr>
                </a:tc>
                <a:tc>
                  <a:txBody>
                    <a:bodyPr anchor="t" rtlCol="false"/>
                    <a:lstStyle/>
                    <a:p>
                      <a:pPr algn="ctr">
                        <a:lnSpc>
                          <a:spcPts val="2659"/>
                        </a:lnSpc>
                        <a:defRPr/>
                      </a:pPr>
                      <a:r>
                        <a:rPr lang="en-US" sz="1899">
                          <a:solidFill>
                            <a:srgbClr val="000000"/>
                          </a:solidFill>
                          <a:latin typeface="Open Sans Extra Bold"/>
                          <a:ea typeface="Open Sans Extra Bold"/>
                          <a:cs typeface="Open Sans Extra Bold"/>
                          <a:sym typeface="Open Sans Extra Bold"/>
                        </a:rPr>
                        <a:t>24904.72 KM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Extra Bold"/>
                          <a:ea typeface="Open Sans Extra Bold"/>
                          <a:cs typeface="Open Sans Extra Bold"/>
                          <a:sym typeface="Open Sans Extra Bold"/>
                        </a:rPr>
                        <a:t>24904.72 KM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Extra Bold"/>
                          <a:ea typeface="Open Sans Extra Bold"/>
                          <a:cs typeface="Open Sans Extra Bold"/>
                          <a:sym typeface="Open Sans Extra Bold"/>
                        </a:rPr>
                        <a:t>24904.72 KM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48645">
                <a:tc>
                  <a:txBody>
                    <a:bodyPr anchor="t" rtlCol="false"/>
                    <a:lstStyle/>
                    <a:p>
                      <a:pPr algn="ctr">
                        <a:lnSpc>
                          <a:spcPts val="2659"/>
                        </a:lnSpc>
                        <a:defRPr/>
                      </a:pPr>
                      <a:r>
                        <a:rPr lang="en-US" sz="1899">
                          <a:solidFill>
                            <a:srgbClr val="000000"/>
                          </a:solidFill>
                          <a:latin typeface="Open Sans Extra Bold"/>
                          <a:ea typeface="Open Sans Extra Bold"/>
                          <a:cs typeface="Open Sans Extra Bold"/>
                          <a:sym typeface="Open Sans Extra Bold"/>
                        </a:rPr>
                        <a:t>Jarak total setelah MST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D5F0FF"/>
                    </a:solidFill>
                  </a:tcPr>
                </a:tc>
                <a:tc>
                  <a:txBody>
                    <a:bodyPr anchor="t" rtlCol="false"/>
                    <a:lstStyle/>
                    <a:p>
                      <a:pPr algn="ctr">
                        <a:lnSpc>
                          <a:spcPts val="2659"/>
                        </a:lnSpc>
                        <a:defRPr/>
                      </a:pPr>
                      <a:r>
                        <a:rPr lang="en-US" sz="1899">
                          <a:solidFill>
                            <a:srgbClr val="000000"/>
                          </a:solidFill>
                          <a:latin typeface="Open Sans Extra Bold"/>
                          <a:ea typeface="Open Sans Extra Bold"/>
                          <a:cs typeface="Open Sans Extra Bold"/>
                          <a:sym typeface="Open Sans Extra Bold"/>
                        </a:rPr>
                        <a:t>101.8 KM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Extra Bold"/>
                          <a:ea typeface="Open Sans Extra Bold"/>
                          <a:cs typeface="Open Sans Extra Bold"/>
                          <a:sym typeface="Open Sans Extra Bold"/>
                        </a:rPr>
                        <a:t>101.8 KM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Extra Bold"/>
                          <a:ea typeface="Open Sans Extra Bold"/>
                          <a:cs typeface="Open Sans Extra Bold"/>
                          <a:sym typeface="Open Sans Extra Bold"/>
                        </a:rPr>
                        <a:t>101.8 KM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157868">
                <a:tc>
                  <a:txBody>
                    <a:bodyPr anchor="t" rtlCol="false"/>
                    <a:lstStyle/>
                    <a:p>
                      <a:pPr algn="ctr">
                        <a:lnSpc>
                          <a:spcPts val="2659"/>
                        </a:lnSpc>
                        <a:defRPr/>
                      </a:pPr>
                      <a:r>
                        <a:rPr lang="en-US" sz="1899">
                          <a:solidFill>
                            <a:srgbClr val="000000"/>
                          </a:solidFill>
                          <a:latin typeface="Open Sans Extra Bold"/>
                          <a:ea typeface="Open Sans Extra Bold"/>
                          <a:cs typeface="Open Sans Extra Bold"/>
                          <a:sym typeface="Open Sans Extra Bold"/>
                        </a:rPr>
                        <a:t>Kompleksitas Waktu</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D3EFFF"/>
                    </a:solidFill>
                  </a:tcPr>
                </a:tc>
                <a:tc>
                  <a:txBody>
                    <a:bodyPr anchor="t" rtlCol="false"/>
                    <a:lstStyle/>
                    <a:p>
                      <a:pPr algn="ctr">
                        <a:lnSpc>
                          <a:spcPts val="2659"/>
                        </a:lnSpc>
                        <a:defRPr/>
                      </a:pPr>
                      <a:r>
                        <a:rPr lang="en-US" sz="1899">
                          <a:solidFill>
                            <a:srgbClr val="5B92C2"/>
                          </a:solidFill>
                          <a:latin typeface="Open Sans Extra Bold"/>
                          <a:ea typeface="Open Sans Extra Bold"/>
                          <a:cs typeface="Open Sans Extra Bold"/>
                          <a:sym typeface="Open Sans Extra Bold"/>
                        </a:rPr>
                        <a:t> V log V (Heap initialization): </a:t>
                      </a:r>
                      <a:r>
                        <a:rPr lang="en-US" sz="1899">
                          <a:solidFill>
                            <a:srgbClr val="363537"/>
                          </a:solidFill>
                          <a:latin typeface="Open Sans Extra Bold"/>
                          <a:ea typeface="Open Sans Extra Bold"/>
                          <a:cs typeface="Open Sans Extra Bold"/>
                          <a:sym typeface="Open Sans Extra Bold"/>
                        </a:rPr>
                        <a:t>115.5955</a:t>
                      </a:r>
                      <a:endParaRPr lang="en-US" sz="1100"/>
                    </a:p>
                    <a:p>
                      <a:pPr algn="ctr">
                        <a:lnSpc>
                          <a:spcPts val="2659"/>
                        </a:lnSpc>
                      </a:pPr>
                      <a:r>
                        <a:rPr lang="en-US" sz="1899">
                          <a:solidFill>
                            <a:srgbClr val="5B92C2"/>
                          </a:solidFill>
                          <a:latin typeface="Open Sans Extra Bold"/>
                          <a:ea typeface="Open Sans Extra Bold"/>
                          <a:cs typeface="Open Sans Extra Bold"/>
                          <a:sym typeface="Open Sans Extra Bold"/>
                        </a:rPr>
                        <a:t>  E log V (Heap operations for edges): </a:t>
                      </a:r>
                      <a:r>
                        <a:rPr lang="en-US" sz="1899">
                          <a:solidFill>
                            <a:srgbClr val="363537"/>
                          </a:solidFill>
                          <a:latin typeface="Open Sans Extra Bold"/>
                          <a:ea typeface="Open Sans Extra Bold"/>
                          <a:cs typeface="Open Sans Extra Bold"/>
                          <a:sym typeface="Open Sans Extra Bold"/>
                        </a:rPr>
                        <a:t>3641.2588</a:t>
                      </a:r>
                    </a:p>
                    <a:p>
                      <a:pPr algn="ctr">
                        <a:lnSpc>
                          <a:spcPts val="2659"/>
                        </a:lnSpc>
                      </a:pPr>
                      <a:r>
                        <a:rPr lang="en-US" sz="1899">
                          <a:solidFill>
                            <a:srgbClr val="5B92C2"/>
                          </a:solidFill>
                          <a:latin typeface="Open Sans Extra Bold"/>
                          <a:ea typeface="Open Sans Extra Bold"/>
                          <a:cs typeface="Open Sans Extra Bold"/>
                          <a:sym typeface="Open Sans Extra Bold"/>
                        </a:rPr>
                        <a:t> </a:t>
                      </a:r>
                      <a:r>
                        <a:rPr lang="en-US" sz="1899">
                          <a:solidFill>
                            <a:srgbClr val="363537"/>
                          </a:solidFill>
                          <a:latin typeface="Open Sans Extra Bold"/>
                          <a:ea typeface="Open Sans Extra Bold"/>
                          <a:cs typeface="Open Sans Extra Bold"/>
                          <a:sym typeface="Open Sans Extra Bold"/>
                        </a:rPr>
                        <a:t> Total: 3756.8543 - Dominasi heap operations (E log V).</a:t>
                      </a:r>
                    </a:p>
                    <a:p>
                      <a:pPr algn="ctr">
                        <a:lnSpc>
                          <a:spcPts val="2659"/>
                        </a:lnSpc>
                      </a:pPr>
                      <a:r>
                        <a:rPr lang="en-US" sz="1899">
                          <a:solidFill>
                            <a:srgbClr val="363537"/>
                          </a:solidFill>
                          <a:latin typeface="Open Sans Extra Bold"/>
                          <a:ea typeface="Open Sans Extra Bold"/>
                          <a:cs typeface="Open Sans Extra Bold"/>
                          <a:sym typeface="Open Sans Extra Bold"/>
                        </a:rPr>
                        <a:t>Running time nya 0.0326 detik</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5B92C2"/>
                          </a:solidFill>
                          <a:latin typeface="Open Sans Extra Bold"/>
                          <a:ea typeface="Open Sans Extra Bold"/>
                          <a:cs typeface="Open Sans Extra Bold"/>
                          <a:sym typeface="Open Sans Extra Bold"/>
                        </a:rPr>
                        <a:t>E log E (Sorting edges): </a:t>
                      </a:r>
                      <a:r>
                        <a:rPr lang="en-US" sz="1899">
                          <a:solidFill>
                            <a:srgbClr val="363537"/>
                          </a:solidFill>
                          <a:latin typeface="Open Sans Extra Bold"/>
                          <a:ea typeface="Open Sans Extra Bold"/>
                          <a:cs typeface="Open Sans Extra Bold"/>
                          <a:sym typeface="Open Sans Extra Bold"/>
                        </a:rPr>
                        <a:t>6661.8529</a:t>
                      </a:r>
                      <a:endParaRPr lang="en-US" sz="1100"/>
                    </a:p>
                    <a:p>
                      <a:pPr algn="ctr">
                        <a:lnSpc>
                          <a:spcPts val="2659"/>
                        </a:lnSpc>
                      </a:pPr>
                      <a:r>
                        <a:rPr lang="en-US" sz="1899">
                          <a:solidFill>
                            <a:srgbClr val="5B92C2"/>
                          </a:solidFill>
                          <a:latin typeface="Open Sans Extra Bold"/>
                          <a:ea typeface="Open Sans Extra Bold"/>
                          <a:cs typeface="Open Sans Extra Bold"/>
                          <a:sym typeface="Open Sans Extra Bold"/>
                        </a:rPr>
                        <a:t>  E * alpha(V) (Find-Union operations): </a:t>
                      </a:r>
                      <a:r>
                        <a:rPr lang="en-US" sz="1899">
                          <a:solidFill>
                            <a:srgbClr val="363537"/>
                          </a:solidFill>
                          <a:latin typeface="Open Sans Extra Bold"/>
                          <a:ea typeface="Open Sans Extra Bold"/>
                          <a:cs typeface="Open Sans Extra Bold"/>
                          <a:sym typeface="Open Sans Extra Bold"/>
                        </a:rPr>
                        <a:t>8064</a:t>
                      </a:r>
                    </a:p>
                    <a:p>
                      <a:pPr algn="ctr">
                        <a:lnSpc>
                          <a:spcPts val="2659"/>
                        </a:lnSpc>
                      </a:pPr>
                      <a:r>
                        <a:rPr lang="en-US" sz="1899">
                          <a:solidFill>
                            <a:srgbClr val="363537"/>
                          </a:solidFill>
                          <a:latin typeface="Open Sans Extra Bold"/>
                          <a:ea typeface="Open Sans Extra Bold"/>
                          <a:cs typeface="Open Sans Extra Bold"/>
                          <a:sym typeface="Open Sans Extra Bold"/>
                        </a:rPr>
                        <a:t>  Total: 14725.852903991352 - Dominasi sorting edges (E log E).</a:t>
                      </a:r>
                    </a:p>
                    <a:p>
                      <a:pPr algn="ctr">
                        <a:lnSpc>
                          <a:spcPts val="2659"/>
                        </a:lnSpc>
                      </a:pPr>
                      <a:r>
                        <a:rPr lang="en-US" sz="1899">
                          <a:solidFill>
                            <a:srgbClr val="363537"/>
                          </a:solidFill>
                          <a:latin typeface="Open Sans Extra Bold"/>
                          <a:ea typeface="Open Sans Extra Bold"/>
                          <a:cs typeface="Open Sans Extra Bold"/>
                          <a:sym typeface="Open Sans Extra Bold"/>
                        </a:rPr>
                        <a:t>Running time nya 0.00001 detik</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5B92C2"/>
                          </a:solidFill>
                          <a:latin typeface="Open Sans Extra Bold"/>
                          <a:ea typeface="Open Sans Extra Bold"/>
                          <a:cs typeface="Open Sans Extra Bold"/>
                          <a:sym typeface="Open Sans Extra Bold"/>
                        </a:rPr>
                        <a:t> O(log V) untuk iterasi: </a:t>
                      </a:r>
                      <a:r>
                        <a:rPr lang="en-US" sz="1899">
                          <a:solidFill>
                            <a:srgbClr val="101010"/>
                          </a:solidFill>
                          <a:latin typeface="Open Sans Extra Bold"/>
                          <a:ea typeface="Open Sans Extra Bold"/>
                          <a:cs typeface="Open Sans Extra Bold"/>
                          <a:sym typeface="Open Sans Extra Bold"/>
                        </a:rPr>
                        <a:t>1.8061</a:t>
                      </a:r>
                      <a:endParaRPr lang="en-US" sz="1100"/>
                    </a:p>
                    <a:p>
                      <a:pPr algn="ctr">
                        <a:lnSpc>
                          <a:spcPts val="2659"/>
                        </a:lnSpc>
                      </a:pPr>
                      <a:r>
                        <a:rPr lang="en-US" sz="1899">
                          <a:solidFill>
                            <a:srgbClr val="5B92C2"/>
                          </a:solidFill>
                          <a:latin typeface="Open Sans Extra Bold"/>
                          <a:ea typeface="Open Sans Extra Bold"/>
                          <a:cs typeface="Open Sans Extra Bold"/>
                          <a:sym typeface="Open Sans Extra Bold"/>
                        </a:rPr>
                        <a:t>  E log V (Total time for merging components): </a:t>
                      </a:r>
                      <a:r>
                        <a:rPr lang="en-US" sz="1899">
                          <a:solidFill>
                            <a:srgbClr val="000000"/>
                          </a:solidFill>
                          <a:latin typeface="Open Sans Extra Bold"/>
                          <a:ea typeface="Open Sans Extra Bold"/>
                          <a:cs typeface="Open Sans Extra Bold"/>
                          <a:sym typeface="Open Sans Extra Bold"/>
                        </a:rPr>
                        <a:t>3641.2588</a:t>
                      </a:r>
                    </a:p>
                    <a:p>
                      <a:pPr algn="ctr">
                        <a:lnSpc>
                          <a:spcPts val="2659"/>
                        </a:lnSpc>
                      </a:pPr>
                      <a:r>
                        <a:rPr lang="en-US" sz="1899">
                          <a:solidFill>
                            <a:srgbClr val="000000"/>
                          </a:solidFill>
                          <a:latin typeface="Open Sans Extra Bold"/>
                          <a:ea typeface="Open Sans Extra Bold"/>
                          <a:cs typeface="Open Sans Extra Bold"/>
                          <a:sym typeface="Open Sans Extra Bold"/>
                        </a:rPr>
                        <a:t>  Total: 3641.2588 - Dominasi logaritmik komponen (log V).</a:t>
                      </a:r>
                    </a:p>
                    <a:p>
                      <a:pPr algn="ctr">
                        <a:lnSpc>
                          <a:spcPts val="2659"/>
                        </a:lnSpc>
                      </a:pPr>
                      <a:r>
                        <a:rPr lang="en-US" sz="1899">
                          <a:solidFill>
                            <a:srgbClr val="000000"/>
                          </a:solidFill>
                          <a:latin typeface="Open Sans Extra Bold"/>
                          <a:ea typeface="Open Sans Extra Bold"/>
                          <a:cs typeface="Open Sans Extra Bold"/>
                          <a:sym typeface="Open Sans Extra Bold"/>
                        </a:rPr>
                        <a:t>Running time nya 0.0167 detik</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818688">
                <a:tc>
                  <a:txBody>
                    <a:bodyPr anchor="t" rtlCol="false"/>
                    <a:lstStyle/>
                    <a:p>
                      <a:pPr algn="ctr">
                        <a:lnSpc>
                          <a:spcPts val="2659"/>
                        </a:lnSpc>
                        <a:defRPr/>
                      </a:pPr>
                      <a:r>
                        <a:rPr lang="en-US" sz="1899">
                          <a:solidFill>
                            <a:srgbClr val="000000"/>
                          </a:solidFill>
                          <a:latin typeface="Open Sans Extra Bold"/>
                          <a:ea typeface="Open Sans Extra Bold"/>
                          <a:cs typeface="Open Sans Extra Bold"/>
                          <a:sym typeface="Open Sans Extra Bold"/>
                        </a:rPr>
                        <a:t>Kompleksitas Ruang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D3EFFF"/>
                    </a:solidFill>
                  </a:tcPr>
                </a:tc>
                <a:tc>
                  <a:txBody>
                    <a:bodyPr anchor="t" rtlCol="false"/>
                    <a:lstStyle/>
                    <a:p>
                      <a:pPr algn="ctr">
                        <a:lnSpc>
                          <a:spcPts val="2659"/>
                        </a:lnSpc>
                        <a:defRPr/>
                      </a:pPr>
                      <a:r>
                        <a:rPr lang="en-US" sz="1899">
                          <a:solidFill>
                            <a:srgbClr val="000000"/>
                          </a:solidFill>
                          <a:latin typeface="Open Sans Extra Bold"/>
                          <a:ea typeface="Open Sans Extra Bold"/>
                          <a:cs typeface="Open Sans Extra Bold"/>
                          <a:sym typeface="Open Sans Extra Bold"/>
                        </a:rPr>
                        <a:t>O(V) untuk heap dan visited node tracking.  Total Memory 18.61 KB</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Extra Bold"/>
                          <a:ea typeface="Open Sans Extra Bold"/>
                          <a:cs typeface="Open Sans Extra Bold"/>
                          <a:sym typeface="Open Sans Extra Bold"/>
                        </a:rPr>
                        <a:t> O(E) untuk daftar edges dan O(V) untuk struktur union-find Total Memory18.58 KB</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Extra Bold"/>
                          <a:ea typeface="Open Sans Extra Bold"/>
                          <a:cs typeface="Open Sans Extra Bold"/>
                          <a:sym typeface="Open Sans Extra Bold"/>
                        </a:rPr>
                        <a:t>O(E)  untuk menyimpan edges dan O(V) untuk menyimpan komponen graf. Total Memory 20.80 KB</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17" id="17"/>
          <p:cNvSpPr txBox="true"/>
          <p:nvPr/>
        </p:nvSpPr>
        <p:spPr>
          <a:xfrm rot="0">
            <a:off x="1339511" y="656010"/>
            <a:ext cx="14686234" cy="983044"/>
          </a:xfrm>
          <a:prstGeom prst="rect">
            <a:avLst/>
          </a:prstGeom>
        </p:spPr>
        <p:txBody>
          <a:bodyPr anchor="t" rtlCol="false" tIns="0" lIns="0" bIns="0" rIns="0">
            <a:spAutoFit/>
          </a:bodyPr>
          <a:lstStyle/>
          <a:p>
            <a:pPr algn="r">
              <a:lnSpc>
                <a:spcPts val="7569"/>
              </a:lnSpc>
            </a:pPr>
            <a:r>
              <a:rPr lang="en-US" b="true" sz="6819" spc="197">
                <a:solidFill>
                  <a:srgbClr val="000000"/>
                </a:solidFill>
                <a:latin typeface="Raleway Ultra-Bold"/>
                <a:ea typeface="Raleway Ultra-Bold"/>
                <a:cs typeface="Raleway Ultra-Bold"/>
                <a:sym typeface="Raleway Ultra-Bold"/>
              </a:rPr>
              <a:t>Sidoarjo (64 Sekolah) </a:t>
            </a:r>
          </a:p>
        </p:txBody>
      </p:sp>
      <p:sp>
        <p:nvSpPr>
          <p:cNvPr name="TextBox 18" id="18"/>
          <p:cNvSpPr txBox="true"/>
          <p:nvPr/>
        </p:nvSpPr>
        <p:spPr>
          <a:xfrm rot="0">
            <a:off x="-769215" y="5485373"/>
            <a:ext cx="5456897" cy="375453"/>
          </a:xfrm>
          <a:prstGeom prst="rect">
            <a:avLst/>
          </a:prstGeom>
        </p:spPr>
        <p:txBody>
          <a:bodyPr anchor="t" rtlCol="false" tIns="0" lIns="0" bIns="0" rIns="0">
            <a:spAutoFit/>
          </a:bodyPr>
          <a:lstStyle/>
          <a:p>
            <a:pPr algn="just" marL="0" indent="0" lvl="0">
              <a:lnSpc>
                <a:spcPts val="2930"/>
              </a:lnSpc>
              <a:spcBef>
                <a:spcPct val="0"/>
              </a:spcBef>
            </a:pPr>
            <a:r>
              <a:rPr lang="en-US" sz="2093">
                <a:solidFill>
                  <a:srgbClr val="101010"/>
                </a:solidFill>
                <a:latin typeface="Raleway"/>
                <a:ea typeface="Raleway"/>
                <a:cs typeface="Raleway"/>
                <a:sym typeface="Raleway"/>
              </a:rPr>
              <a:t>global</a:t>
            </a:r>
          </a:p>
        </p:txBody>
      </p:sp>
      <p:sp>
        <p:nvSpPr>
          <p:cNvPr name="TextBox 19" id="19"/>
          <p:cNvSpPr txBox="true"/>
          <p:nvPr/>
        </p:nvSpPr>
        <p:spPr>
          <a:xfrm rot="0">
            <a:off x="6110415" y="1987781"/>
            <a:ext cx="1789741" cy="782653"/>
          </a:xfrm>
          <a:prstGeom prst="rect">
            <a:avLst/>
          </a:prstGeom>
        </p:spPr>
        <p:txBody>
          <a:bodyPr anchor="t" rtlCol="false" tIns="0" lIns="0" bIns="0" rIns="0">
            <a:spAutoFit/>
          </a:bodyPr>
          <a:lstStyle/>
          <a:p>
            <a:pPr algn="just" marL="0" indent="0" lvl="0">
              <a:lnSpc>
                <a:spcPts val="6314"/>
              </a:lnSpc>
              <a:spcBef>
                <a:spcPct val="0"/>
              </a:spcBef>
            </a:pPr>
            <a:r>
              <a:rPr lang="en-US" b="true" sz="4510">
                <a:solidFill>
                  <a:srgbClr val="101010"/>
                </a:solidFill>
                <a:latin typeface="Raleway Bold"/>
                <a:ea typeface="Raleway Bold"/>
                <a:cs typeface="Raleway Bold"/>
                <a:sym typeface="Raleway Bold"/>
              </a:rPr>
              <a:t>PRIM</a:t>
            </a:r>
          </a:p>
        </p:txBody>
      </p:sp>
      <p:sp>
        <p:nvSpPr>
          <p:cNvPr name="TextBox 20" id="20"/>
          <p:cNvSpPr txBox="true"/>
          <p:nvPr/>
        </p:nvSpPr>
        <p:spPr>
          <a:xfrm rot="0">
            <a:off x="9414673" y="1987781"/>
            <a:ext cx="3175795" cy="782653"/>
          </a:xfrm>
          <a:prstGeom prst="rect">
            <a:avLst/>
          </a:prstGeom>
        </p:spPr>
        <p:txBody>
          <a:bodyPr anchor="t" rtlCol="false" tIns="0" lIns="0" bIns="0" rIns="0">
            <a:spAutoFit/>
          </a:bodyPr>
          <a:lstStyle/>
          <a:p>
            <a:pPr algn="just" marL="0" indent="0" lvl="0">
              <a:lnSpc>
                <a:spcPts val="6314"/>
              </a:lnSpc>
              <a:spcBef>
                <a:spcPct val="0"/>
              </a:spcBef>
            </a:pPr>
            <a:r>
              <a:rPr lang="en-US" b="true" sz="4510">
                <a:solidFill>
                  <a:srgbClr val="101010"/>
                </a:solidFill>
                <a:latin typeface="Raleway Bold"/>
                <a:ea typeface="Raleway Bold"/>
                <a:cs typeface="Raleway Bold"/>
                <a:sym typeface="Raleway Bold"/>
              </a:rPr>
              <a:t>KRUSKAL</a:t>
            </a:r>
          </a:p>
        </p:txBody>
      </p:sp>
      <p:sp>
        <p:nvSpPr>
          <p:cNvPr name="TextBox 21" id="21"/>
          <p:cNvSpPr txBox="true"/>
          <p:nvPr/>
        </p:nvSpPr>
        <p:spPr>
          <a:xfrm rot="0">
            <a:off x="13595218" y="1885721"/>
            <a:ext cx="3175795" cy="782653"/>
          </a:xfrm>
          <a:prstGeom prst="rect">
            <a:avLst/>
          </a:prstGeom>
        </p:spPr>
        <p:txBody>
          <a:bodyPr anchor="t" rtlCol="false" tIns="0" lIns="0" bIns="0" rIns="0">
            <a:spAutoFit/>
          </a:bodyPr>
          <a:lstStyle/>
          <a:p>
            <a:pPr algn="just" marL="0" indent="0" lvl="0">
              <a:lnSpc>
                <a:spcPts val="6314"/>
              </a:lnSpc>
              <a:spcBef>
                <a:spcPct val="0"/>
              </a:spcBef>
            </a:pPr>
            <a:r>
              <a:rPr lang="en-US" b="true" sz="4510">
                <a:solidFill>
                  <a:srgbClr val="101010"/>
                </a:solidFill>
                <a:latin typeface="Raleway Bold"/>
                <a:ea typeface="Raleway Bold"/>
                <a:cs typeface="Raleway Bold"/>
                <a:sym typeface="Raleway Bold"/>
              </a:rPr>
              <a:t>BORUVKA</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true" flipV="false" rot="8930385">
            <a:off x="-2777788" y="-3224775"/>
            <a:ext cx="12306618" cy="8506950"/>
          </a:xfrm>
          <a:custGeom>
            <a:avLst/>
            <a:gdLst/>
            <a:ahLst/>
            <a:cxnLst/>
            <a:rect r="r" b="b" t="t" l="l"/>
            <a:pathLst>
              <a:path h="8506950" w="12306618">
                <a:moveTo>
                  <a:pt x="12306619" y="0"/>
                </a:moveTo>
                <a:lnTo>
                  <a:pt x="0" y="0"/>
                </a:lnTo>
                <a:lnTo>
                  <a:pt x="0" y="8506950"/>
                </a:lnTo>
                <a:lnTo>
                  <a:pt x="12306619" y="8506950"/>
                </a:lnTo>
                <a:lnTo>
                  <a:pt x="12306619" y="0"/>
                </a:lnTo>
                <a:close/>
              </a:path>
            </a:pathLst>
          </a:custGeom>
          <a:blipFill>
            <a:blip r:embed="rId3">
              <a:alphaModFix amt="80000"/>
            </a:blip>
            <a:stretch>
              <a:fillRect l="0" t="0" r="0" b="0"/>
            </a:stretch>
          </a:blipFill>
        </p:spPr>
      </p:sp>
      <p:grpSp>
        <p:nvGrpSpPr>
          <p:cNvPr name="Group 4" id="4"/>
          <p:cNvGrpSpPr/>
          <p:nvPr/>
        </p:nvGrpSpPr>
        <p:grpSpPr>
          <a:xfrm rot="-10800000">
            <a:off x="16287750" y="1353970"/>
            <a:ext cx="2000250" cy="851677"/>
            <a:chOff x="0" y="0"/>
            <a:chExt cx="1029692" cy="438428"/>
          </a:xfrm>
        </p:grpSpPr>
        <p:sp>
          <p:nvSpPr>
            <p:cNvPr name="Freeform 5" id="5"/>
            <p:cNvSpPr/>
            <p:nvPr/>
          </p:nvSpPr>
          <p:spPr>
            <a:xfrm flipH="false" flipV="false" rot="0">
              <a:off x="0" y="0"/>
              <a:ext cx="1029692" cy="438428"/>
            </a:xfrm>
            <a:custGeom>
              <a:avLst/>
              <a:gdLst/>
              <a:ahLst/>
              <a:cxnLst/>
              <a:rect r="r" b="b" t="t" l="l"/>
              <a:pathLst>
                <a:path h="438428" w="1029692">
                  <a:moveTo>
                    <a:pt x="0" y="0"/>
                  </a:moveTo>
                  <a:lnTo>
                    <a:pt x="1029692" y="0"/>
                  </a:lnTo>
                  <a:lnTo>
                    <a:pt x="1029692" y="438428"/>
                  </a:lnTo>
                  <a:lnTo>
                    <a:pt x="0" y="438428"/>
                  </a:lnTo>
                  <a:close/>
                </a:path>
              </a:pathLst>
            </a:custGeom>
            <a:gradFill rotWithShape="true">
              <a:gsLst>
                <a:gs pos="0">
                  <a:srgbClr val="CB4BF0">
                    <a:alpha val="100000"/>
                  </a:srgbClr>
                </a:gs>
                <a:gs pos="100000">
                  <a:srgbClr val="A6E4F7">
                    <a:alpha val="100000"/>
                  </a:srgbClr>
                </a:gs>
              </a:gsLst>
              <a:lin ang="0"/>
            </a:gradFill>
          </p:spPr>
        </p:sp>
        <p:sp>
          <p:nvSpPr>
            <p:cNvPr name="TextBox 6" id="6"/>
            <p:cNvSpPr txBox="true"/>
            <p:nvPr/>
          </p:nvSpPr>
          <p:spPr>
            <a:xfrm>
              <a:off x="0" y="-38100"/>
              <a:ext cx="1029692" cy="476528"/>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9644315" y="1260696"/>
            <a:ext cx="6785008" cy="1085850"/>
          </a:xfrm>
          <a:prstGeom prst="rect">
            <a:avLst/>
          </a:prstGeom>
        </p:spPr>
        <p:txBody>
          <a:bodyPr anchor="t" rtlCol="false" tIns="0" lIns="0" bIns="0" rIns="0">
            <a:spAutoFit/>
          </a:bodyPr>
          <a:lstStyle/>
          <a:p>
            <a:pPr algn="just">
              <a:lnSpc>
                <a:spcPts val="8324"/>
              </a:lnSpc>
            </a:pPr>
            <a:r>
              <a:rPr lang="en-US" b="true" sz="7499" spc="217">
                <a:solidFill>
                  <a:srgbClr val="000000"/>
                </a:solidFill>
                <a:latin typeface="Raleway Ultra-Bold"/>
                <a:ea typeface="Raleway Ultra-Bold"/>
                <a:cs typeface="Raleway Ultra-Bold"/>
                <a:sym typeface="Raleway Ultra-Bold"/>
              </a:rPr>
              <a:t>Kesimpulan</a:t>
            </a:r>
          </a:p>
        </p:txBody>
      </p:sp>
      <p:grpSp>
        <p:nvGrpSpPr>
          <p:cNvPr name="Group 8" id="8"/>
          <p:cNvGrpSpPr/>
          <p:nvPr/>
        </p:nvGrpSpPr>
        <p:grpSpPr>
          <a:xfrm rot="0">
            <a:off x="1718587" y="2877209"/>
            <a:ext cx="5923220" cy="806433"/>
            <a:chOff x="0" y="0"/>
            <a:chExt cx="1735480" cy="236282"/>
          </a:xfrm>
        </p:grpSpPr>
        <p:sp>
          <p:nvSpPr>
            <p:cNvPr name="Freeform 9" id="9"/>
            <p:cNvSpPr/>
            <p:nvPr/>
          </p:nvSpPr>
          <p:spPr>
            <a:xfrm flipH="false" flipV="false" rot="0">
              <a:off x="0" y="0"/>
              <a:ext cx="1735480" cy="236282"/>
            </a:xfrm>
            <a:custGeom>
              <a:avLst/>
              <a:gdLst/>
              <a:ahLst/>
              <a:cxnLst/>
              <a:rect r="r" b="b" t="t" l="l"/>
              <a:pathLst>
                <a:path h="236282" w="1735480">
                  <a:moveTo>
                    <a:pt x="20913" y="0"/>
                  </a:moveTo>
                  <a:lnTo>
                    <a:pt x="1714567" y="0"/>
                  </a:lnTo>
                  <a:cubicBezTo>
                    <a:pt x="1720113" y="0"/>
                    <a:pt x="1725433" y="2203"/>
                    <a:pt x="1729355" y="6125"/>
                  </a:cubicBezTo>
                  <a:cubicBezTo>
                    <a:pt x="1733276" y="10047"/>
                    <a:pt x="1735480" y="15366"/>
                    <a:pt x="1735480" y="20913"/>
                  </a:cubicBezTo>
                  <a:lnTo>
                    <a:pt x="1735480" y="215369"/>
                  </a:lnTo>
                  <a:cubicBezTo>
                    <a:pt x="1735480" y="220915"/>
                    <a:pt x="1733276" y="226235"/>
                    <a:pt x="1729355" y="230157"/>
                  </a:cubicBezTo>
                  <a:cubicBezTo>
                    <a:pt x="1725433" y="234078"/>
                    <a:pt x="1720113" y="236282"/>
                    <a:pt x="1714567" y="236282"/>
                  </a:cubicBezTo>
                  <a:lnTo>
                    <a:pt x="20913" y="236282"/>
                  </a:lnTo>
                  <a:cubicBezTo>
                    <a:pt x="15366" y="236282"/>
                    <a:pt x="10047" y="234078"/>
                    <a:pt x="6125" y="230157"/>
                  </a:cubicBezTo>
                  <a:cubicBezTo>
                    <a:pt x="2203" y="226235"/>
                    <a:pt x="0" y="220915"/>
                    <a:pt x="0" y="215369"/>
                  </a:cubicBezTo>
                  <a:lnTo>
                    <a:pt x="0" y="20913"/>
                  </a:lnTo>
                  <a:cubicBezTo>
                    <a:pt x="0" y="15366"/>
                    <a:pt x="2203" y="10047"/>
                    <a:pt x="6125" y="6125"/>
                  </a:cubicBezTo>
                  <a:cubicBezTo>
                    <a:pt x="10047" y="2203"/>
                    <a:pt x="15366" y="0"/>
                    <a:pt x="20913" y="0"/>
                  </a:cubicBezTo>
                  <a:close/>
                </a:path>
              </a:pathLst>
            </a:custGeom>
            <a:gradFill rotWithShape="true">
              <a:gsLst>
                <a:gs pos="0">
                  <a:srgbClr val="A3A3A3">
                    <a:alpha val="100000"/>
                  </a:srgbClr>
                </a:gs>
                <a:gs pos="100000">
                  <a:srgbClr val="D5D5D5">
                    <a:alpha val="100000"/>
                  </a:srgbClr>
                </a:gs>
              </a:gsLst>
              <a:path path="circle">
                <a:fillToRect l="0" r="100000" t="0" b="100000"/>
              </a:path>
              <a:tileRect r="0" l="-100000" b="0" t="-100000"/>
            </a:gradFill>
          </p:spPr>
        </p:sp>
        <p:sp>
          <p:nvSpPr>
            <p:cNvPr name="TextBox 10" id="10"/>
            <p:cNvSpPr txBox="true"/>
            <p:nvPr/>
          </p:nvSpPr>
          <p:spPr>
            <a:xfrm>
              <a:off x="0" y="-38100"/>
              <a:ext cx="1735480" cy="27438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718587" y="4776987"/>
            <a:ext cx="5512721" cy="653581"/>
            <a:chOff x="0" y="0"/>
            <a:chExt cx="1615205" cy="191497"/>
          </a:xfrm>
        </p:grpSpPr>
        <p:sp>
          <p:nvSpPr>
            <p:cNvPr name="Freeform 12" id="12"/>
            <p:cNvSpPr/>
            <p:nvPr/>
          </p:nvSpPr>
          <p:spPr>
            <a:xfrm flipH="false" flipV="false" rot="0">
              <a:off x="0" y="0"/>
              <a:ext cx="1615205" cy="191497"/>
            </a:xfrm>
            <a:custGeom>
              <a:avLst/>
              <a:gdLst/>
              <a:ahLst/>
              <a:cxnLst/>
              <a:rect r="r" b="b" t="t" l="l"/>
              <a:pathLst>
                <a:path h="191497" w="1615205">
                  <a:moveTo>
                    <a:pt x="22470" y="0"/>
                  </a:moveTo>
                  <a:lnTo>
                    <a:pt x="1592735" y="0"/>
                  </a:lnTo>
                  <a:cubicBezTo>
                    <a:pt x="1598695" y="0"/>
                    <a:pt x="1604410" y="2367"/>
                    <a:pt x="1608624" y="6581"/>
                  </a:cubicBezTo>
                  <a:cubicBezTo>
                    <a:pt x="1612838" y="10795"/>
                    <a:pt x="1615205" y="16511"/>
                    <a:pt x="1615205" y="22470"/>
                  </a:cubicBezTo>
                  <a:lnTo>
                    <a:pt x="1615205" y="169027"/>
                  </a:lnTo>
                  <a:cubicBezTo>
                    <a:pt x="1615205" y="174986"/>
                    <a:pt x="1612838" y="180701"/>
                    <a:pt x="1608624" y="184915"/>
                  </a:cubicBezTo>
                  <a:cubicBezTo>
                    <a:pt x="1604410" y="189129"/>
                    <a:pt x="1598695" y="191497"/>
                    <a:pt x="1592735" y="191497"/>
                  </a:cubicBezTo>
                  <a:lnTo>
                    <a:pt x="22470" y="191497"/>
                  </a:lnTo>
                  <a:cubicBezTo>
                    <a:pt x="16511" y="191497"/>
                    <a:pt x="10795" y="189129"/>
                    <a:pt x="6581" y="184915"/>
                  </a:cubicBezTo>
                  <a:cubicBezTo>
                    <a:pt x="2367" y="180701"/>
                    <a:pt x="0" y="174986"/>
                    <a:pt x="0" y="169027"/>
                  </a:cubicBezTo>
                  <a:lnTo>
                    <a:pt x="0" y="22470"/>
                  </a:lnTo>
                  <a:cubicBezTo>
                    <a:pt x="0" y="16511"/>
                    <a:pt x="2367" y="10795"/>
                    <a:pt x="6581" y="6581"/>
                  </a:cubicBezTo>
                  <a:cubicBezTo>
                    <a:pt x="10795" y="2367"/>
                    <a:pt x="16511" y="0"/>
                    <a:pt x="22470" y="0"/>
                  </a:cubicBezTo>
                  <a:close/>
                </a:path>
              </a:pathLst>
            </a:custGeom>
            <a:gradFill rotWithShape="true">
              <a:gsLst>
                <a:gs pos="0">
                  <a:srgbClr val="A3A3A3">
                    <a:alpha val="100000"/>
                  </a:srgbClr>
                </a:gs>
                <a:gs pos="100000">
                  <a:srgbClr val="D5D5D5">
                    <a:alpha val="100000"/>
                  </a:srgbClr>
                </a:gs>
              </a:gsLst>
              <a:path path="circle">
                <a:fillToRect l="0" r="100000" t="0" b="100000"/>
              </a:path>
              <a:tileRect r="0" l="-100000" b="0" t="-100000"/>
            </a:gradFill>
          </p:spPr>
        </p:sp>
        <p:sp>
          <p:nvSpPr>
            <p:cNvPr name="TextBox 13" id="13"/>
            <p:cNvSpPr txBox="true"/>
            <p:nvPr/>
          </p:nvSpPr>
          <p:spPr>
            <a:xfrm>
              <a:off x="0" y="-38100"/>
              <a:ext cx="1615205" cy="229597"/>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718587" y="7059981"/>
            <a:ext cx="5923220" cy="792445"/>
            <a:chOff x="0" y="0"/>
            <a:chExt cx="1735480" cy="232183"/>
          </a:xfrm>
        </p:grpSpPr>
        <p:sp>
          <p:nvSpPr>
            <p:cNvPr name="Freeform 15" id="15"/>
            <p:cNvSpPr/>
            <p:nvPr/>
          </p:nvSpPr>
          <p:spPr>
            <a:xfrm flipH="false" flipV="false" rot="0">
              <a:off x="0" y="0"/>
              <a:ext cx="1735480" cy="232183"/>
            </a:xfrm>
            <a:custGeom>
              <a:avLst/>
              <a:gdLst/>
              <a:ahLst/>
              <a:cxnLst/>
              <a:rect r="r" b="b" t="t" l="l"/>
              <a:pathLst>
                <a:path h="232183" w="1735480">
                  <a:moveTo>
                    <a:pt x="20913" y="0"/>
                  </a:moveTo>
                  <a:lnTo>
                    <a:pt x="1714567" y="0"/>
                  </a:lnTo>
                  <a:cubicBezTo>
                    <a:pt x="1720113" y="0"/>
                    <a:pt x="1725433" y="2203"/>
                    <a:pt x="1729355" y="6125"/>
                  </a:cubicBezTo>
                  <a:cubicBezTo>
                    <a:pt x="1733276" y="10047"/>
                    <a:pt x="1735480" y="15366"/>
                    <a:pt x="1735480" y="20913"/>
                  </a:cubicBezTo>
                  <a:lnTo>
                    <a:pt x="1735480" y="211270"/>
                  </a:lnTo>
                  <a:cubicBezTo>
                    <a:pt x="1735480" y="216817"/>
                    <a:pt x="1733276" y="222136"/>
                    <a:pt x="1729355" y="226058"/>
                  </a:cubicBezTo>
                  <a:cubicBezTo>
                    <a:pt x="1725433" y="229980"/>
                    <a:pt x="1720113" y="232183"/>
                    <a:pt x="1714567" y="232183"/>
                  </a:cubicBezTo>
                  <a:lnTo>
                    <a:pt x="20913" y="232183"/>
                  </a:lnTo>
                  <a:cubicBezTo>
                    <a:pt x="15366" y="232183"/>
                    <a:pt x="10047" y="229980"/>
                    <a:pt x="6125" y="226058"/>
                  </a:cubicBezTo>
                  <a:cubicBezTo>
                    <a:pt x="2203" y="222136"/>
                    <a:pt x="0" y="216817"/>
                    <a:pt x="0" y="211270"/>
                  </a:cubicBezTo>
                  <a:lnTo>
                    <a:pt x="0" y="20913"/>
                  </a:lnTo>
                  <a:cubicBezTo>
                    <a:pt x="0" y="15366"/>
                    <a:pt x="2203" y="10047"/>
                    <a:pt x="6125" y="6125"/>
                  </a:cubicBezTo>
                  <a:cubicBezTo>
                    <a:pt x="10047" y="2203"/>
                    <a:pt x="15366" y="0"/>
                    <a:pt x="20913" y="0"/>
                  </a:cubicBezTo>
                  <a:close/>
                </a:path>
              </a:pathLst>
            </a:custGeom>
            <a:gradFill rotWithShape="true">
              <a:gsLst>
                <a:gs pos="0">
                  <a:srgbClr val="A3A3A3">
                    <a:alpha val="100000"/>
                  </a:srgbClr>
                </a:gs>
                <a:gs pos="100000">
                  <a:srgbClr val="D5D5D5">
                    <a:alpha val="100000"/>
                  </a:srgbClr>
                </a:gs>
              </a:gsLst>
              <a:path path="circle">
                <a:fillToRect l="0" r="100000" t="0" b="100000"/>
              </a:path>
              <a:tileRect r="0" l="-100000" b="0" t="-100000"/>
            </a:gradFill>
          </p:spPr>
        </p:sp>
        <p:sp>
          <p:nvSpPr>
            <p:cNvPr name="TextBox 16" id="16"/>
            <p:cNvSpPr txBox="true"/>
            <p:nvPr/>
          </p:nvSpPr>
          <p:spPr>
            <a:xfrm>
              <a:off x="0" y="-38100"/>
              <a:ext cx="1735480" cy="270283"/>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1408781" y="2620034"/>
            <a:ext cx="16471067" cy="7912640"/>
          </a:xfrm>
          <a:prstGeom prst="rect">
            <a:avLst/>
          </a:prstGeom>
        </p:spPr>
        <p:txBody>
          <a:bodyPr anchor="t" rtlCol="false" tIns="0" lIns="0" bIns="0" rIns="0">
            <a:spAutoFit/>
          </a:bodyPr>
          <a:lstStyle/>
          <a:p>
            <a:pPr algn="just" marL="816411" indent="-408206" lvl="1">
              <a:lnSpc>
                <a:spcPts val="7033"/>
              </a:lnSpc>
              <a:buFont typeface="Arial"/>
              <a:buChar char="•"/>
            </a:pPr>
            <a:r>
              <a:rPr lang="en-US" sz="3781">
                <a:solidFill>
                  <a:srgbClr val="101010"/>
                </a:solidFill>
                <a:latin typeface="Raleway"/>
                <a:ea typeface="Raleway"/>
                <a:cs typeface="Raleway"/>
                <a:sym typeface="Raleway"/>
              </a:rPr>
              <a:t>Wonosobo (17 Sekolah): Prim unggul karena ukuran graf kecil membuat adjacency list dan heap sangat efisien.</a:t>
            </a:r>
          </a:p>
          <a:p>
            <a:pPr algn="just" marL="816411" indent="-408206" lvl="1">
              <a:lnSpc>
                <a:spcPts val="7033"/>
              </a:lnSpc>
              <a:buFont typeface="Arial"/>
              <a:buChar char="•"/>
            </a:pPr>
            <a:r>
              <a:rPr lang="en-US" sz="3781">
                <a:solidFill>
                  <a:srgbClr val="101010"/>
                </a:solidFill>
                <a:latin typeface="Raleway"/>
                <a:ea typeface="Raleway"/>
                <a:cs typeface="Raleway"/>
                <a:sym typeface="Raleway"/>
              </a:rPr>
              <a:t>Surabaya (132 Sekolah): Prim unggul dalam penggunaan ruang pada graf besar, namun Kruskal unggul dari sisi waktu eksekusi karena efisiensi sorting daftar sisi.</a:t>
            </a:r>
          </a:p>
          <a:p>
            <a:pPr algn="just" marL="816411" indent="-408206" lvl="1">
              <a:lnSpc>
                <a:spcPts val="7033"/>
              </a:lnSpc>
              <a:buFont typeface="Arial"/>
              <a:buChar char="•"/>
            </a:pPr>
            <a:r>
              <a:rPr lang="en-US" sz="3781">
                <a:solidFill>
                  <a:srgbClr val="101010"/>
                </a:solidFill>
                <a:latin typeface="Raleway"/>
                <a:ea typeface="Raleway"/>
                <a:cs typeface="Raleway"/>
                <a:sym typeface="Raleway"/>
              </a:rPr>
              <a:t>Sidoarjo (64 Sekolah): Kruskal unggul dalam penggunaan ruang dan waktu karena daftar sisi lebih sederhana dibanding adjacency list pada graf ukuran sedang.</a:t>
            </a:r>
          </a:p>
          <a:p>
            <a:pPr algn="just" marL="0" indent="0" lvl="0">
              <a:lnSpc>
                <a:spcPts val="7033"/>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true" flipV="false" rot="-7475602">
            <a:off x="11595621" y="-879628"/>
            <a:ext cx="12306618" cy="8506950"/>
          </a:xfrm>
          <a:custGeom>
            <a:avLst/>
            <a:gdLst/>
            <a:ahLst/>
            <a:cxnLst/>
            <a:rect r="r" b="b" t="t" l="l"/>
            <a:pathLst>
              <a:path h="8506950" w="12306618">
                <a:moveTo>
                  <a:pt x="12306618" y="0"/>
                </a:moveTo>
                <a:lnTo>
                  <a:pt x="0" y="0"/>
                </a:lnTo>
                <a:lnTo>
                  <a:pt x="0" y="8506950"/>
                </a:lnTo>
                <a:lnTo>
                  <a:pt x="12306618" y="8506950"/>
                </a:lnTo>
                <a:lnTo>
                  <a:pt x="12306618" y="0"/>
                </a:lnTo>
                <a:close/>
              </a:path>
            </a:pathLst>
          </a:custGeom>
          <a:blipFill>
            <a:blip r:embed="rId3">
              <a:alphaModFix amt="80000"/>
            </a:blip>
            <a:stretch>
              <a:fillRect l="0" t="0" r="0" b="0"/>
            </a:stretch>
          </a:blipFill>
        </p:spPr>
      </p:sp>
      <p:grpSp>
        <p:nvGrpSpPr>
          <p:cNvPr name="Group 4" id="4"/>
          <p:cNvGrpSpPr/>
          <p:nvPr/>
        </p:nvGrpSpPr>
        <p:grpSpPr>
          <a:xfrm rot="-10800000">
            <a:off x="0" y="1494869"/>
            <a:ext cx="2000250" cy="851677"/>
            <a:chOff x="0" y="0"/>
            <a:chExt cx="1029692" cy="438428"/>
          </a:xfrm>
        </p:grpSpPr>
        <p:sp>
          <p:nvSpPr>
            <p:cNvPr name="Freeform 5" id="5"/>
            <p:cNvSpPr/>
            <p:nvPr/>
          </p:nvSpPr>
          <p:spPr>
            <a:xfrm flipH="false" flipV="false" rot="0">
              <a:off x="0" y="0"/>
              <a:ext cx="1029692" cy="438428"/>
            </a:xfrm>
            <a:custGeom>
              <a:avLst/>
              <a:gdLst/>
              <a:ahLst/>
              <a:cxnLst/>
              <a:rect r="r" b="b" t="t" l="l"/>
              <a:pathLst>
                <a:path h="438428" w="1029692">
                  <a:moveTo>
                    <a:pt x="0" y="0"/>
                  </a:moveTo>
                  <a:lnTo>
                    <a:pt x="1029692" y="0"/>
                  </a:lnTo>
                  <a:lnTo>
                    <a:pt x="1029692" y="438428"/>
                  </a:lnTo>
                  <a:lnTo>
                    <a:pt x="0" y="438428"/>
                  </a:lnTo>
                  <a:close/>
                </a:path>
              </a:pathLst>
            </a:custGeom>
            <a:gradFill rotWithShape="true">
              <a:gsLst>
                <a:gs pos="0">
                  <a:srgbClr val="CB4BF0">
                    <a:alpha val="100000"/>
                  </a:srgbClr>
                </a:gs>
                <a:gs pos="100000">
                  <a:srgbClr val="A6E4F7">
                    <a:alpha val="100000"/>
                  </a:srgbClr>
                </a:gs>
              </a:gsLst>
              <a:lin ang="0"/>
            </a:gradFill>
          </p:spPr>
        </p:sp>
        <p:sp>
          <p:nvSpPr>
            <p:cNvPr name="TextBox 6" id="6"/>
            <p:cNvSpPr txBox="true"/>
            <p:nvPr/>
          </p:nvSpPr>
          <p:spPr>
            <a:xfrm>
              <a:off x="0" y="-38100"/>
              <a:ext cx="1029692" cy="476528"/>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2471229" y="1542494"/>
            <a:ext cx="6785008" cy="1085850"/>
          </a:xfrm>
          <a:prstGeom prst="rect">
            <a:avLst/>
          </a:prstGeom>
        </p:spPr>
        <p:txBody>
          <a:bodyPr anchor="t" rtlCol="false" tIns="0" lIns="0" bIns="0" rIns="0">
            <a:spAutoFit/>
          </a:bodyPr>
          <a:lstStyle/>
          <a:p>
            <a:pPr algn="just">
              <a:lnSpc>
                <a:spcPts val="8324"/>
              </a:lnSpc>
            </a:pPr>
            <a:r>
              <a:rPr lang="en-US" b="true" sz="7499" spc="217">
                <a:solidFill>
                  <a:srgbClr val="000000"/>
                </a:solidFill>
                <a:latin typeface="Raleway Ultra-Bold"/>
                <a:ea typeface="Raleway Ultra-Bold"/>
                <a:cs typeface="Raleway Ultra-Bold"/>
                <a:sym typeface="Raleway Ultra-Bold"/>
              </a:rPr>
              <a:t>Rekomendasi</a:t>
            </a:r>
          </a:p>
        </p:txBody>
      </p:sp>
      <p:grpSp>
        <p:nvGrpSpPr>
          <p:cNvPr name="Group 8" id="8"/>
          <p:cNvGrpSpPr/>
          <p:nvPr/>
        </p:nvGrpSpPr>
        <p:grpSpPr>
          <a:xfrm rot="0">
            <a:off x="4760595" y="9092565"/>
            <a:ext cx="188595" cy="189548"/>
            <a:chOff x="0" y="0"/>
            <a:chExt cx="251460" cy="252730"/>
          </a:xfrm>
        </p:grpSpPr>
        <p:sp>
          <p:nvSpPr>
            <p:cNvPr name="Freeform 9" id="9"/>
            <p:cNvSpPr/>
            <p:nvPr/>
          </p:nvSpPr>
          <p:spPr>
            <a:xfrm flipH="false" flipV="false" rot="0">
              <a:off x="49530" y="49530"/>
              <a:ext cx="149860" cy="154940"/>
            </a:xfrm>
            <a:custGeom>
              <a:avLst/>
              <a:gdLst/>
              <a:ahLst/>
              <a:cxnLst/>
              <a:rect r="r" b="b" t="t" l="l"/>
              <a:pathLst>
                <a:path h="154940" w="149860">
                  <a:moveTo>
                    <a:pt x="149860" y="53340"/>
                  </a:moveTo>
                  <a:cubicBezTo>
                    <a:pt x="129540" y="134620"/>
                    <a:pt x="119380" y="140970"/>
                    <a:pt x="107950" y="146050"/>
                  </a:cubicBezTo>
                  <a:cubicBezTo>
                    <a:pt x="97790" y="149860"/>
                    <a:pt x="85090" y="154940"/>
                    <a:pt x="72390" y="152400"/>
                  </a:cubicBezTo>
                  <a:cubicBezTo>
                    <a:pt x="54610" y="148590"/>
                    <a:pt x="22860" y="129540"/>
                    <a:pt x="11430" y="115570"/>
                  </a:cubicBezTo>
                  <a:cubicBezTo>
                    <a:pt x="3810" y="105410"/>
                    <a:pt x="0" y="93980"/>
                    <a:pt x="1270" y="80010"/>
                  </a:cubicBezTo>
                  <a:cubicBezTo>
                    <a:pt x="1270" y="62230"/>
                    <a:pt x="16510" y="29210"/>
                    <a:pt x="30480" y="16510"/>
                  </a:cubicBezTo>
                  <a:cubicBezTo>
                    <a:pt x="39370" y="6350"/>
                    <a:pt x="49530" y="1270"/>
                    <a:pt x="63500" y="1270"/>
                  </a:cubicBezTo>
                  <a:cubicBezTo>
                    <a:pt x="81280" y="0"/>
                    <a:pt x="130810" y="21590"/>
                    <a:pt x="130810" y="21590"/>
                  </a:cubicBezTo>
                </a:path>
              </a:pathLst>
            </a:custGeom>
            <a:solidFill>
              <a:srgbClr val="E7191F"/>
            </a:solidFill>
            <a:ln cap="sq">
              <a:noFill/>
              <a:prstDash val="solid"/>
              <a:miter/>
            </a:ln>
          </p:spPr>
        </p:sp>
      </p:grpSp>
      <p:sp>
        <p:nvSpPr>
          <p:cNvPr name="TextBox 10" id="10"/>
          <p:cNvSpPr txBox="true"/>
          <p:nvPr/>
        </p:nvSpPr>
        <p:spPr>
          <a:xfrm rot="0">
            <a:off x="1028700" y="3609937"/>
            <a:ext cx="16230600" cy="5139259"/>
          </a:xfrm>
          <a:prstGeom prst="rect">
            <a:avLst/>
          </a:prstGeom>
        </p:spPr>
        <p:txBody>
          <a:bodyPr anchor="t" rtlCol="false" tIns="0" lIns="0" bIns="0" rIns="0">
            <a:spAutoFit/>
          </a:bodyPr>
          <a:lstStyle/>
          <a:p>
            <a:pPr algn="just">
              <a:lnSpc>
                <a:spcPts val="4584"/>
              </a:lnSpc>
            </a:pPr>
            <a:r>
              <a:rPr lang="en-US" sz="3274">
                <a:solidFill>
                  <a:srgbClr val="000000"/>
                </a:solidFill>
                <a:latin typeface="Raleway"/>
                <a:ea typeface="Raleway"/>
                <a:cs typeface="Raleway"/>
                <a:sym typeface="Raleway"/>
              </a:rPr>
              <a:t>  Secara umum, untuk graf kecil (≤ 20 vertex), Prim adalah pilihan terbaik karena efisiensi ruang dan waktu yang lebih baik. Untuk graf besar (≥ 100 vertex), algoritma Prim unggul dalam efisiensi ruang, sedangkan Kruskal unggul dalam kecepatan. Untuk graf menengah (20–100 vertex), Kruskal lebih direkomendasikan karena penggunaan daftar sisi lebih sederhana dan sorting bekerja optimal pada ukuran menengah. Jika graf sangat padat, penggunaan Prim dengan adjacency matrix dapat dipertimbangkan karena traversal heap lebih efisien untuk banyak koneksi antar vertex. Dengan rekomendasi ini, setiap kota dapat memilih algoritma yang paling sesuai dengan kebutuhan dan karakteristik graf masing-masing.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4893649" y="2830345"/>
            <a:ext cx="10223270" cy="4138861"/>
          </a:xfrm>
          <a:prstGeom prst="rect">
            <a:avLst/>
          </a:prstGeom>
        </p:spPr>
        <p:txBody>
          <a:bodyPr anchor="t" rtlCol="false" tIns="0" lIns="0" bIns="0" rIns="0">
            <a:spAutoFit/>
          </a:bodyPr>
          <a:lstStyle/>
          <a:p>
            <a:pPr algn="l">
              <a:lnSpc>
                <a:spcPts val="16105"/>
              </a:lnSpc>
            </a:pPr>
            <a:r>
              <a:rPr lang="en-US" b="true" sz="14509" spc="420">
                <a:solidFill>
                  <a:srgbClr val="000000"/>
                </a:solidFill>
                <a:latin typeface="Raleway Ultra-Bold"/>
                <a:ea typeface="Raleway Ultra-Bold"/>
                <a:cs typeface="Raleway Ultra-Bold"/>
                <a:sym typeface="Raleway Ultra-Bold"/>
              </a:rPr>
              <a:t>THANK</a:t>
            </a:r>
          </a:p>
          <a:p>
            <a:pPr algn="l">
              <a:lnSpc>
                <a:spcPts val="16105"/>
              </a:lnSpc>
            </a:pPr>
            <a:r>
              <a:rPr lang="en-US" b="true" sz="14509" spc="420">
                <a:solidFill>
                  <a:srgbClr val="000000"/>
                </a:solidFill>
                <a:latin typeface="Raleway Ultra-Bold"/>
                <a:ea typeface="Raleway Ultra-Bold"/>
                <a:cs typeface="Raleway Ultra-Bold"/>
                <a:sym typeface="Raleway Ultra-Bold"/>
              </a:rPr>
              <a:t>YOU</a:t>
            </a:r>
          </a:p>
        </p:txBody>
      </p:sp>
      <p:sp>
        <p:nvSpPr>
          <p:cNvPr name="Freeform 4" id="4"/>
          <p:cNvSpPr/>
          <p:nvPr/>
        </p:nvSpPr>
        <p:spPr>
          <a:xfrm flipH="false" flipV="false" rot="917525">
            <a:off x="-5200912" y="-501789"/>
            <a:ext cx="12071925" cy="12825419"/>
          </a:xfrm>
          <a:custGeom>
            <a:avLst/>
            <a:gdLst/>
            <a:ahLst/>
            <a:cxnLst/>
            <a:rect r="r" b="b" t="t" l="l"/>
            <a:pathLst>
              <a:path h="12825419" w="12071925">
                <a:moveTo>
                  <a:pt x="0" y="0"/>
                </a:moveTo>
                <a:lnTo>
                  <a:pt x="12071925" y="0"/>
                </a:lnTo>
                <a:lnTo>
                  <a:pt x="12071925" y="12825419"/>
                </a:lnTo>
                <a:lnTo>
                  <a:pt x="0" y="12825419"/>
                </a:lnTo>
                <a:lnTo>
                  <a:pt x="0" y="0"/>
                </a:lnTo>
                <a:close/>
              </a:path>
            </a:pathLst>
          </a:custGeom>
          <a:blipFill>
            <a:blip r:embed="rId3"/>
            <a:stretch>
              <a:fillRect l="0" t="0" r="0" b="0"/>
            </a:stretch>
          </a:blipFill>
        </p:spPr>
      </p:sp>
      <p:sp>
        <p:nvSpPr>
          <p:cNvPr name="AutoShape 5" id="5"/>
          <p:cNvSpPr/>
          <p:nvPr/>
        </p:nvSpPr>
        <p:spPr>
          <a:xfrm>
            <a:off x="15231171" y="1038225"/>
            <a:ext cx="1913878" cy="0"/>
          </a:xfrm>
          <a:prstGeom prst="line">
            <a:avLst/>
          </a:prstGeom>
          <a:ln cap="flat" w="19050">
            <a:solidFill>
              <a:srgbClr val="000000"/>
            </a:solidFill>
            <a:prstDash val="solid"/>
            <a:headEnd type="none" len="sm" w="sm"/>
            <a:tailEnd type="none" len="sm" w="sm"/>
          </a:ln>
        </p:spPr>
      </p:sp>
      <p:sp>
        <p:nvSpPr>
          <p:cNvPr name="Freeform 6" id="6"/>
          <p:cNvSpPr/>
          <p:nvPr/>
        </p:nvSpPr>
        <p:spPr>
          <a:xfrm flipH="false" flipV="false" rot="0">
            <a:off x="14494058" y="1028700"/>
            <a:ext cx="407265" cy="497205"/>
          </a:xfrm>
          <a:custGeom>
            <a:avLst/>
            <a:gdLst/>
            <a:ahLst/>
            <a:cxnLst/>
            <a:rect r="r" b="b" t="t" l="l"/>
            <a:pathLst>
              <a:path h="497205" w="407265">
                <a:moveTo>
                  <a:pt x="0" y="0"/>
                </a:moveTo>
                <a:lnTo>
                  <a:pt x="407265" y="0"/>
                </a:lnTo>
                <a:lnTo>
                  <a:pt x="407265" y="497205"/>
                </a:lnTo>
                <a:lnTo>
                  <a:pt x="0" y="4972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4787319" y="1103227"/>
            <a:ext cx="2471981" cy="358775"/>
          </a:xfrm>
          <a:prstGeom prst="rect">
            <a:avLst/>
          </a:prstGeom>
        </p:spPr>
        <p:txBody>
          <a:bodyPr anchor="t" rtlCol="false" tIns="0" lIns="0" bIns="0" rIns="0">
            <a:spAutoFit/>
          </a:bodyPr>
          <a:lstStyle/>
          <a:p>
            <a:pPr algn="r">
              <a:lnSpc>
                <a:spcPts val="2800"/>
              </a:lnSpc>
            </a:pPr>
            <a:r>
              <a:rPr lang="en-US" sz="2000">
                <a:solidFill>
                  <a:srgbClr val="000000"/>
                </a:solidFill>
                <a:latin typeface="Raleway Light"/>
                <a:ea typeface="Raleway Light"/>
                <a:cs typeface="Raleway Light"/>
                <a:sym typeface="Raleway Light"/>
              </a:rPr>
              <a:t>Warner &amp; Spencer</a:t>
            </a:r>
          </a:p>
        </p:txBody>
      </p:sp>
      <p:sp>
        <p:nvSpPr>
          <p:cNvPr name="TextBox 8" id="8"/>
          <p:cNvSpPr txBox="true"/>
          <p:nvPr/>
        </p:nvSpPr>
        <p:spPr>
          <a:xfrm rot="0">
            <a:off x="13512040" y="8796521"/>
            <a:ext cx="4390110" cy="381378"/>
          </a:xfrm>
          <a:prstGeom prst="rect">
            <a:avLst/>
          </a:prstGeom>
        </p:spPr>
        <p:txBody>
          <a:bodyPr anchor="t" rtlCol="false" tIns="0" lIns="0" bIns="0" rIns="0">
            <a:spAutoFit/>
          </a:bodyPr>
          <a:lstStyle/>
          <a:p>
            <a:pPr algn="l">
              <a:lnSpc>
                <a:spcPts val="3129"/>
              </a:lnSpc>
            </a:pPr>
            <a:r>
              <a:rPr lang="en-US" sz="2235">
                <a:solidFill>
                  <a:srgbClr val="000000"/>
                </a:solidFill>
                <a:latin typeface="Raleway"/>
                <a:ea typeface="Raleway"/>
                <a:cs typeface="Raleway"/>
                <a:sym typeface="Raleway"/>
              </a:rPr>
              <a:t>www.reallygreatsite.com</a:t>
            </a:r>
          </a:p>
        </p:txBody>
      </p:sp>
      <p:sp>
        <p:nvSpPr>
          <p:cNvPr name="TextBox 9" id="9"/>
          <p:cNvSpPr txBox="true"/>
          <p:nvPr/>
        </p:nvSpPr>
        <p:spPr>
          <a:xfrm rot="0">
            <a:off x="13512040" y="8245934"/>
            <a:ext cx="4390110" cy="381378"/>
          </a:xfrm>
          <a:prstGeom prst="rect">
            <a:avLst/>
          </a:prstGeom>
        </p:spPr>
        <p:txBody>
          <a:bodyPr anchor="t" rtlCol="false" tIns="0" lIns="0" bIns="0" rIns="0">
            <a:spAutoFit/>
          </a:bodyPr>
          <a:lstStyle/>
          <a:p>
            <a:pPr algn="l">
              <a:lnSpc>
                <a:spcPts val="3129"/>
              </a:lnSpc>
            </a:pPr>
            <a:r>
              <a:rPr lang="en-US" sz="2235">
                <a:solidFill>
                  <a:srgbClr val="000000"/>
                </a:solidFill>
                <a:latin typeface="Raleway"/>
                <a:ea typeface="Raleway"/>
                <a:cs typeface="Raleway"/>
                <a:sym typeface="Raleway"/>
              </a:rPr>
              <a:t>hello@reallygreatsite.com</a:t>
            </a:r>
          </a:p>
        </p:txBody>
      </p:sp>
      <p:sp>
        <p:nvSpPr>
          <p:cNvPr name="TextBox 10" id="10"/>
          <p:cNvSpPr txBox="true"/>
          <p:nvPr/>
        </p:nvSpPr>
        <p:spPr>
          <a:xfrm rot="0">
            <a:off x="13512040" y="7693106"/>
            <a:ext cx="2550558" cy="381378"/>
          </a:xfrm>
          <a:prstGeom prst="rect">
            <a:avLst/>
          </a:prstGeom>
        </p:spPr>
        <p:txBody>
          <a:bodyPr anchor="t" rtlCol="false" tIns="0" lIns="0" bIns="0" rIns="0">
            <a:spAutoFit/>
          </a:bodyPr>
          <a:lstStyle/>
          <a:p>
            <a:pPr algn="l">
              <a:lnSpc>
                <a:spcPts val="3129"/>
              </a:lnSpc>
            </a:pPr>
            <a:r>
              <a:rPr lang="en-US" sz="2235">
                <a:solidFill>
                  <a:srgbClr val="000000"/>
                </a:solidFill>
                <a:latin typeface="Raleway"/>
                <a:ea typeface="Raleway"/>
                <a:cs typeface="Raleway"/>
                <a:sym typeface="Raleway"/>
              </a:rPr>
              <a:t>+123-456-7890</a:t>
            </a:r>
          </a:p>
        </p:txBody>
      </p:sp>
      <p:sp>
        <p:nvSpPr>
          <p:cNvPr name="Freeform 11" id="11"/>
          <p:cNvSpPr/>
          <p:nvPr/>
        </p:nvSpPr>
        <p:spPr>
          <a:xfrm flipH="false" flipV="false" rot="0">
            <a:off x="12936193" y="8293559"/>
            <a:ext cx="414154" cy="414154"/>
          </a:xfrm>
          <a:custGeom>
            <a:avLst/>
            <a:gdLst/>
            <a:ahLst/>
            <a:cxnLst/>
            <a:rect r="r" b="b" t="t" l="l"/>
            <a:pathLst>
              <a:path h="414154" w="414154">
                <a:moveTo>
                  <a:pt x="0" y="0"/>
                </a:moveTo>
                <a:lnTo>
                  <a:pt x="414153" y="0"/>
                </a:lnTo>
                <a:lnTo>
                  <a:pt x="414153" y="414153"/>
                </a:lnTo>
                <a:lnTo>
                  <a:pt x="0" y="4141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2936193" y="8844146"/>
            <a:ext cx="413968" cy="414154"/>
          </a:xfrm>
          <a:custGeom>
            <a:avLst/>
            <a:gdLst/>
            <a:ahLst/>
            <a:cxnLst/>
            <a:rect r="r" b="b" t="t" l="l"/>
            <a:pathLst>
              <a:path h="414154" w="413968">
                <a:moveTo>
                  <a:pt x="0" y="0"/>
                </a:moveTo>
                <a:lnTo>
                  <a:pt x="413968" y="0"/>
                </a:lnTo>
                <a:lnTo>
                  <a:pt x="413968" y="414154"/>
                </a:lnTo>
                <a:lnTo>
                  <a:pt x="0" y="4141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12936193" y="7771881"/>
            <a:ext cx="414154" cy="414154"/>
          </a:xfrm>
          <a:custGeom>
            <a:avLst/>
            <a:gdLst/>
            <a:ahLst/>
            <a:cxnLst/>
            <a:rect r="r" b="b" t="t" l="l"/>
            <a:pathLst>
              <a:path h="414154" w="414154">
                <a:moveTo>
                  <a:pt x="0" y="0"/>
                </a:moveTo>
                <a:lnTo>
                  <a:pt x="414153" y="0"/>
                </a:lnTo>
                <a:lnTo>
                  <a:pt x="414153" y="414154"/>
                </a:lnTo>
                <a:lnTo>
                  <a:pt x="0" y="4141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AutoShape 14" id="14"/>
          <p:cNvSpPr/>
          <p:nvPr/>
        </p:nvSpPr>
        <p:spPr>
          <a:xfrm flipV="true">
            <a:off x="-3270697" y="6959681"/>
            <a:ext cx="13021495" cy="0"/>
          </a:xfrm>
          <a:prstGeom prst="line">
            <a:avLst/>
          </a:prstGeom>
          <a:ln cap="flat" w="19050">
            <a:solidFill>
              <a:srgbClr val="000000"/>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888" r="0" b="-38888"/>
            </a:stretch>
          </a:blipFill>
        </p:spPr>
      </p:sp>
      <p:grpSp>
        <p:nvGrpSpPr>
          <p:cNvPr name="Group 3" id="3"/>
          <p:cNvGrpSpPr/>
          <p:nvPr/>
        </p:nvGrpSpPr>
        <p:grpSpPr>
          <a:xfrm rot="-10800000">
            <a:off x="0" y="1859290"/>
            <a:ext cx="2000250" cy="851677"/>
            <a:chOff x="0" y="0"/>
            <a:chExt cx="1029692" cy="438428"/>
          </a:xfrm>
        </p:grpSpPr>
        <p:sp>
          <p:nvSpPr>
            <p:cNvPr name="Freeform 4" id="4"/>
            <p:cNvSpPr/>
            <p:nvPr/>
          </p:nvSpPr>
          <p:spPr>
            <a:xfrm flipH="false" flipV="false" rot="0">
              <a:off x="0" y="0"/>
              <a:ext cx="1029692" cy="438428"/>
            </a:xfrm>
            <a:custGeom>
              <a:avLst/>
              <a:gdLst/>
              <a:ahLst/>
              <a:cxnLst/>
              <a:rect r="r" b="b" t="t" l="l"/>
              <a:pathLst>
                <a:path h="438428" w="1029692">
                  <a:moveTo>
                    <a:pt x="0" y="0"/>
                  </a:moveTo>
                  <a:lnTo>
                    <a:pt x="1029692" y="0"/>
                  </a:lnTo>
                  <a:lnTo>
                    <a:pt x="1029692" y="438428"/>
                  </a:lnTo>
                  <a:lnTo>
                    <a:pt x="0" y="438428"/>
                  </a:lnTo>
                  <a:close/>
                </a:path>
              </a:pathLst>
            </a:custGeom>
            <a:gradFill rotWithShape="true">
              <a:gsLst>
                <a:gs pos="0">
                  <a:srgbClr val="CB4BF0">
                    <a:alpha val="100000"/>
                  </a:srgbClr>
                </a:gs>
                <a:gs pos="100000">
                  <a:srgbClr val="A6E4F7">
                    <a:alpha val="100000"/>
                  </a:srgbClr>
                </a:gs>
              </a:gsLst>
              <a:lin ang="0"/>
            </a:gradFill>
          </p:spPr>
        </p:sp>
        <p:sp>
          <p:nvSpPr>
            <p:cNvPr name="TextBox 5" id="5"/>
            <p:cNvSpPr txBox="true"/>
            <p:nvPr/>
          </p:nvSpPr>
          <p:spPr>
            <a:xfrm>
              <a:off x="0" y="-38100"/>
              <a:ext cx="1029692" cy="47652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10800000">
            <a:off x="16019853" y="8725876"/>
            <a:ext cx="1239447" cy="532424"/>
            <a:chOff x="0" y="0"/>
            <a:chExt cx="638045" cy="274082"/>
          </a:xfrm>
        </p:grpSpPr>
        <p:sp>
          <p:nvSpPr>
            <p:cNvPr name="Freeform 7" id="7"/>
            <p:cNvSpPr/>
            <p:nvPr/>
          </p:nvSpPr>
          <p:spPr>
            <a:xfrm flipH="false" flipV="false" rot="0">
              <a:off x="0" y="0"/>
              <a:ext cx="638045" cy="274082"/>
            </a:xfrm>
            <a:custGeom>
              <a:avLst/>
              <a:gdLst/>
              <a:ahLst/>
              <a:cxnLst/>
              <a:rect r="r" b="b" t="t" l="l"/>
              <a:pathLst>
                <a:path h="274082" w="638045">
                  <a:moveTo>
                    <a:pt x="62463" y="0"/>
                  </a:moveTo>
                  <a:lnTo>
                    <a:pt x="575582" y="0"/>
                  </a:lnTo>
                  <a:cubicBezTo>
                    <a:pt x="592148" y="0"/>
                    <a:pt x="608036" y="6581"/>
                    <a:pt x="619750" y="18295"/>
                  </a:cubicBezTo>
                  <a:cubicBezTo>
                    <a:pt x="631464" y="30009"/>
                    <a:pt x="638045" y="45897"/>
                    <a:pt x="638045" y="62463"/>
                  </a:cubicBezTo>
                  <a:lnTo>
                    <a:pt x="638045" y="211620"/>
                  </a:lnTo>
                  <a:cubicBezTo>
                    <a:pt x="638045" y="246117"/>
                    <a:pt x="610079" y="274082"/>
                    <a:pt x="575582" y="274082"/>
                  </a:cubicBezTo>
                  <a:lnTo>
                    <a:pt x="62463" y="274082"/>
                  </a:lnTo>
                  <a:cubicBezTo>
                    <a:pt x="45897" y="274082"/>
                    <a:pt x="30009" y="267501"/>
                    <a:pt x="18295" y="255787"/>
                  </a:cubicBezTo>
                  <a:cubicBezTo>
                    <a:pt x="6581" y="244073"/>
                    <a:pt x="0" y="228186"/>
                    <a:pt x="0" y="211620"/>
                  </a:cubicBezTo>
                  <a:lnTo>
                    <a:pt x="0" y="62463"/>
                  </a:lnTo>
                  <a:cubicBezTo>
                    <a:pt x="0" y="45897"/>
                    <a:pt x="6581" y="30009"/>
                    <a:pt x="18295" y="18295"/>
                  </a:cubicBezTo>
                  <a:cubicBezTo>
                    <a:pt x="30009" y="6581"/>
                    <a:pt x="45897" y="0"/>
                    <a:pt x="62463" y="0"/>
                  </a:cubicBezTo>
                  <a:close/>
                </a:path>
              </a:pathLst>
            </a:custGeom>
            <a:gradFill rotWithShape="true">
              <a:gsLst>
                <a:gs pos="0">
                  <a:srgbClr val="CB4BF0">
                    <a:alpha val="100000"/>
                  </a:srgbClr>
                </a:gs>
                <a:gs pos="100000">
                  <a:srgbClr val="A6E4F7">
                    <a:alpha val="100000"/>
                  </a:srgbClr>
                </a:gs>
              </a:gsLst>
              <a:lin ang="0"/>
            </a:gradFill>
          </p:spPr>
        </p:sp>
        <p:sp>
          <p:nvSpPr>
            <p:cNvPr name="TextBox 8" id="8"/>
            <p:cNvSpPr txBox="true"/>
            <p:nvPr/>
          </p:nvSpPr>
          <p:spPr>
            <a:xfrm>
              <a:off x="0" y="-38100"/>
              <a:ext cx="638045" cy="312182"/>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true" rot="-3447623">
            <a:off x="11764586" y="-3644813"/>
            <a:ext cx="10365225" cy="10093138"/>
          </a:xfrm>
          <a:custGeom>
            <a:avLst/>
            <a:gdLst/>
            <a:ahLst/>
            <a:cxnLst/>
            <a:rect r="r" b="b" t="t" l="l"/>
            <a:pathLst>
              <a:path h="10093138" w="10365225">
                <a:moveTo>
                  <a:pt x="0" y="10093138"/>
                </a:moveTo>
                <a:lnTo>
                  <a:pt x="10365225" y="10093138"/>
                </a:lnTo>
                <a:lnTo>
                  <a:pt x="10365225" y="0"/>
                </a:lnTo>
                <a:lnTo>
                  <a:pt x="0" y="0"/>
                </a:lnTo>
                <a:lnTo>
                  <a:pt x="0" y="10093138"/>
                </a:lnTo>
                <a:close/>
              </a:path>
            </a:pathLst>
          </a:custGeom>
          <a:blipFill>
            <a:blip r:embed="rId4">
              <a:alphaModFix amt="80000"/>
            </a:blip>
            <a:stretch>
              <a:fillRect l="0" t="0" r="0" b="0"/>
            </a:stretch>
          </a:blipFill>
        </p:spPr>
      </p:sp>
      <p:sp>
        <p:nvSpPr>
          <p:cNvPr name="AutoShape 10" id="10"/>
          <p:cNvSpPr/>
          <p:nvPr/>
        </p:nvSpPr>
        <p:spPr>
          <a:xfrm flipV="true">
            <a:off x="2747140" y="9001613"/>
            <a:ext cx="13021495" cy="0"/>
          </a:xfrm>
          <a:prstGeom prst="line">
            <a:avLst/>
          </a:prstGeom>
          <a:ln cap="flat" w="19050">
            <a:solidFill>
              <a:srgbClr val="000000"/>
            </a:solidFill>
            <a:prstDash val="solid"/>
            <a:headEnd type="none" len="sm" w="sm"/>
            <a:tailEnd type="none" len="sm" w="sm"/>
          </a:ln>
        </p:spPr>
      </p:sp>
      <p:sp>
        <p:nvSpPr>
          <p:cNvPr name="Freeform 11" id="11"/>
          <p:cNvSpPr/>
          <p:nvPr/>
        </p:nvSpPr>
        <p:spPr>
          <a:xfrm flipH="false" flipV="true" rot="6558461">
            <a:off x="-6193772" y="4663925"/>
            <a:ext cx="10365225" cy="10093138"/>
          </a:xfrm>
          <a:custGeom>
            <a:avLst/>
            <a:gdLst/>
            <a:ahLst/>
            <a:cxnLst/>
            <a:rect r="r" b="b" t="t" l="l"/>
            <a:pathLst>
              <a:path h="10093138" w="10365225">
                <a:moveTo>
                  <a:pt x="0" y="10093137"/>
                </a:moveTo>
                <a:lnTo>
                  <a:pt x="10365225" y="10093137"/>
                </a:lnTo>
                <a:lnTo>
                  <a:pt x="10365225" y="0"/>
                </a:lnTo>
                <a:lnTo>
                  <a:pt x="0" y="0"/>
                </a:lnTo>
                <a:lnTo>
                  <a:pt x="0" y="10093137"/>
                </a:lnTo>
                <a:close/>
              </a:path>
            </a:pathLst>
          </a:custGeom>
          <a:blipFill>
            <a:blip r:embed="rId4">
              <a:alphaModFix amt="80000"/>
            </a:blip>
            <a:stretch>
              <a:fillRect l="0" t="0" r="0" b="0"/>
            </a:stretch>
          </a:blipFill>
        </p:spPr>
      </p:sp>
      <p:sp>
        <p:nvSpPr>
          <p:cNvPr name="Freeform 12" id="12"/>
          <p:cNvSpPr/>
          <p:nvPr/>
        </p:nvSpPr>
        <p:spPr>
          <a:xfrm flipH="false" flipV="false" rot="0">
            <a:off x="11543268" y="1653150"/>
            <a:ext cx="1472875" cy="865637"/>
          </a:xfrm>
          <a:custGeom>
            <a:avLst/>
            <a:gdLst/>
            <a:ahLst/>
            <a:cxnLst/>
            <a:rect r="r" b="b" t="t" l="l"/>
            <a:pathLst>
              <a:path h="865637" w="1472875">
                <a:moveTo>
                  <a:pt x="0" y="0"/>
                </a:moveTo>
                <a:lnTo>
                  <a:pt x="1472875" y="0"/>
                </a:lnTo>
                <a:lnTo>
                  <a:pt x="1472875" y="865637"/>
                </a:lnTo>
                <a:lnTo>
                  <a:pt x="0" y="8656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4373919" y="3228341"/>
            <a:ext cx="1472875" cy="865637"/>
          </a:xfrm>
          <a:custGeom>
            <a:avLst/>
            <a:gdLst/>
            <a:ahLst/>
            <a:cxnLst/>
            <a:rect r="r" b="b" t="t" l="l"/>
            <a:pathLst>
              <a:path h="865637" w="1472875">
                <a:moveTo>
                  <a:pt x="0" y="0"/>
                </a:moveTo>
                <a:lnTo>
                  <a:pt x="1472875" y="0"/>
                </a:lnTo>
                <a:lnTo>
                  <a:pt x="1472875" y="865637"/>
                </a:lnTo>
                <a:lnTo>
                  <a:pt x="0" y="8656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3895834" y="6165897"/>
            <a:ext cx="1472875" cy="865637"/>
          </a:xfrm>
          <a:custGeom>
            <a:avLst/>
            <a:gdLst/>
            <a:ahLst/>
            <a:cxnLst/>
            <a:rect r="r" b="b" t="t" l="l"/>
            <a:pathLst>
              <a:path h="865637" w="1472875">
                <a:moveTo>
                  <a:pt x="0" y="0"/>
                </a:moveTo>
                <a:lnTo>
                  <a:pt x="1472875" y="0"/>
                </a:lnTo>
                <a:lnTo>
                  <a:pt x="1472875" y="865638"/>
                </a:lnTo>
                <a:lnTo>
                  <a:pt x="0" y="8656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6522862" y="1028700"/>
            <a:ext cx="1472875" cy="865637"/>
          </a:xfrm>
          <a:custGeom>
            <a:avLst/>
            <a:gdLst/>
            <a:ahLst/>
            <a:cxnLst/>
            <a:rect r="r" b="b" t="t" l="l"/>
            <a:pathLst>
              <a:path h="865637" w="1472875">
                <a:moveTo>
                  <a:pt x="0" y="0"/>
                </a:moveTo>
                <a:lnTo>
                  <a:pt x="1472876" y="0"/>
                </a:lnTo>
                <a:lnTo>
                  <a:pt x="1472876" y="865637"/>
                </a:lnTo>
                <a:lnTo>
                  <a:pt x="0" y="8656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11036571" y="4838948"/>
            <a:ext cx="1472875" cy="865637"/>
          </a:xfrm>
          <a:custGeom>
            <a:avLst/>
            <a:gdLst/>
            <a:ahLst/>
            <a:cxnLst/>
            <a:rect r="r" b="b" t="t" l="l"/>
            <a:pathLst>
              <a:path h="865637" w="1472875">
                <a:moveTo>
                  <a:pt x="0" y="0"/>
                </a:moveTo>
                <a:lnTo>
                  <a:pt x="1472875" y="0"/>
                </a:lnTo>
                <a:lnTo>
                  <a:pt x="1472875" y="865638"/>
                </a:lnTo>
                <a:lnTo>
                  <a:pt x="0" y="8656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6210761" y="4991348"/>
            <a:ext cx="1472875" cy="865637"/>
          </a:xfrm>
          <a:custGeom>
            <a:avLst/>
            <a:gdLst/>
            <a:ahLst/>
            <a:cxnLst/>
            <a:rect r="r" b="b" t="t" l="l"/>
            <a:pathLst>
              <a:path h="865637" w="1472875">
                <a:moveTo>
                  <a:pt x="0" y="0"/>
                </a:moveTo>
                <a:lnTo>
                  <a:pt x="1472875" y="0"/>
                </a:lnTo>
                <a:lnTo>
                  <a:pt x="1472875" y="865638"/>
                </a:lnTo>
                <a:lnTo>
                  <a:pt x="0" y="8656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8" id="18"/>
          <p:cNvSpPr/>
          <p:nvPr/>
        </p:nvSpPr>
        <p:spPr>
          <a:xfrm flipH="true">
            <a:off x="11925409" y="2518787"/>
            <a:ext cx="354297" cy="2320161"/>
          </a:xfrm>
          <a:prstGeom prst="line">
            <a:avLst/>
          </a:prstGeom>
          <a:ln cap="flat" w="38100">
            <a:solidFill>
              <a:srgbClr val="000000"/>
            </a:solidFill>
            <a:prstDash val="solid"/>
            <a:headEnd type="none" len="sm" w="sm"/>
            <a:tailEnd type="none" len="sm" w="sm"/>
          </a:ln>
        </p:spPr>
      </p:sp>
      <p:sp>
        <p:nvSpPr>
          <p:cNvPr name="AutoShape 19" id="19"/>
          <p:cNvSpPr/>
          <p:nvPr/>
        </p:nvSpPr>
        <p:spPr>
          <a:xfrm>
            <a:off x="12279706" y="2518787"/>
            <a:ext cx="2094213" cy="1142372"/>
          </a:xfrm>
          <a:prstGeom prst="line">
            <a:avLst/>
          </a:prstGeom>
          <a:ln cap="flat" w="38100">
            <a:solidFill>
              <a:srgbClr val="000000"/>
            </a:solidFill>
            <a:prstDash val="solid"/>
            <a:headEnd type="none" len="sm" w="sm"/>
            <a:tailEnd type="none" len="sm" w="sm"/>
          </a:ln>
        </p:spPr>
      </p:sp>
      <p:sp>
        <p:nvSpPr>
          <p:cNvPr name="AutoShape 20" id="20"/>
          <p:cNvSpPr/>
          <p:nvPr/>
        </p:nvSpPr>
        <p:spPr>
          <a:xfrm>
            <a:off x="11773009" y="5704586"/>
            <a:ext cx="1915993" cy="1151077"/>
          </a:xfrm>
          <a:prstGeom prst="line">
            <a:avLst/>
          </a:prstGeom>
          <a:ln cap="flat" w="38100">
            <a:solidFill>
              <a:srgbClr val="000000"/>
            </a:solidFill>
            <a:prstDash val="solid"/>
            <a:headEnd type="none" len="sm" w="sm"/>
            <a:tailEnd type="none" len="sm" w="sm"/>
          </a:ln>
        </p:spPr>
      </p:sp>
      <p:sp>
        <p:nvSpPr>
          <p:cNvPr name="AutoShape 21" id="21"/>
          <p:cNvSpPr/>
          <p:nvPr/>
        </p:nvSpPr>
        <p:spPr>
          <a:xfrm flipH="true">
            <a:off x="12509446" y="4093978"/>
            <a:ext cx="2600910" cy="1177789"/>
          </a:xfrm>
          <a:prstGeom prst="line">
            <a:avLst/>
          </a:prstGeom>
          <a:ln cap="flat" w="38100">
            <a:solidFill>
              <a:srgbClr val="000000"/>
            </a:solidFill>
            <a:prstDash val="solid"/>
            <a:headEnd type="none" len="sm" w="sm"/>
            <a:tailEnd type="none" len="sm" w="sm"/>
          </a:ln>
        </p:spPr>
      </p:sp>
      <p:sp>
        <p:nvSpPr>
          <p:cNvPr name="AutoShape 22" id="22"/>
          <p:cNvSpPr/>
          <p:nvPr/>
        </p:nvSpPr>
        <p:spPr>
          <a:xfrm flipV="true">
            <a:off x="13016143" y="1461519"/>
            <a:ext cx="3506719" cy="624450"/>
          </a:xfrm>
          <a:prstGeom prst="line">
            <a:avLst/>
          </a:prstGeom>
          <a:ln cap="flat" w="38100">
            <a:solidFill>
              <a:srgbClr val="000000"/>
            </a:solidFill>
            <a:prstDash val="solid"/>
            <a:headEnd type="none" len="sm" w="sm"/>
            <a:tailEnd type="none" len="sm" w="sm"/>
          </a:ln>
        </p:spPr>
      </p:sp>
      <p:sp>
        <p:nvSpPr>
          <p:cNvPr name="AutoShape 23" id="23"/>
          <p:cNvSpPr/>
          <p:nvPr/>
        </p:nvSpPr>
        <p:spPr>
          <a:xfrm flipV="true">
            <a:off x="16947198" y="1894337"/>
            <a:ext cx="312102" cy="3097011"/>
          </a:xfrm>
          <a:prstGeom prst="line">
            <a:avLst/>
          </a:prstGeom>
          <a:ln cap="flat" w="38100">
            <a:solidFill>
              <a:srgbClr val="000000"/>
            </a:solidFill>
            <a:prstDash val="solid"/>
            <a:headEnd type="none" len="sm" w="sm"/>
            <a:tailEnd type="none" len="sm" w="sm"/>
          </a:ln>
        </p:spPr>
      </p:sp>
      <p:sp>
        <p:nvSpPr>
          <p:cNvPr name="AutoShape 24" id="24"/>
          <p:cNvSpPr/>
          <p:nvPr/>
        </p:nvSpPr>
        <p:spPr>
          <a:xfrm>
            <a:off x="15110356" y="4093978"/>
            <a:ext cx="1836842" cy="897370"/>
          </a:xfrm>
          <a:prstGeom prst="line">
            <a:avLst/>
          </a:prstGeom>
          <a:ln cap="flat" w="38100">
            <a:solidFill>
              <a:srgbClr val="000000"/>
            </a:solidFill>
            <a:prstDash val="solid"/>
            <a:headEnd type="none" len="sm" w="sm"/>
            <a:tailEnd type="none" len="sm" w="sm"/>
          </a:ln>
        </p:spPr>
      </p:sp>
      <p:sp>
        <p:nvSpPr>
          <p:cNvPr name="AutoShape 25" id="25"/>
          <p:cNvSpPr/>
          <p:nvPr/>
        </p:nvSpPr>
        <p:spPr>
          <a:xfrm flipV="true">
            <a:off x="15336550" y="5856986"/>
            <a:ext cx="1610648" cy="1030197"/>
          </a:xfrm>
          <a:prstGeom prst="line">
            <a:avLst/>
          </a:prstGeom>
          <a:ln cap="flat" w="38100">
            <a:solidFill>
              <a:srgbClr val="000000"/>
            </a:solidFill>
            <a:prstDash val="solid"/>
            <a:headEnd type="none" len="sm" w="sm"/>
            <a:tailEnd type="none" len="sm" w="sm"/>
          </a:ln>
        </p:spPr>
      </p:sp>
      <p:sp>
        <p:nvSpPr>
          <p:cNvPr name="AutoShape 26" id="26"/>
          <p:cNvSpPr/>
          <p:nvPr/>
        </p:nvSpPr>
        <p:spPr>
          <a:xfrm flipH="true">
            <a:off x="14632271" y="3906206"/>
            <a:ext cx="478085" cy="2259692"/>
          </a:xfrm>
          <a:prstGeom prst="line">
            <a:avLst/>
          </a:prstGeom>
          <a:ln cap="flat" w="38100">
            <a:solidFill>
              <a:srgbClr val="000000"/>
            </a:solidFill>
            <a:prstDash val="solid"/>
            <a:headEnd type="none" len="sm" w="sm"/>
            <a:tailEnd type="none" len="sm" w="sm"/>
          </a:ln>
        </p:spPr>
      </p:sp>
      <p:sp>
        <p:nvSpPr>
          <p:cNvPr name="AutoShape 27" id="27"/>
          <p:cNvSpPr/>
          <p:nvPr/>
        </p:nvSpPr>
        <p:spPr>
          <a:xfrm>
            <a:off x="12509446" y="5271767"/>
            <a:ext cx="3701314" cy="152400"/>
          </a:xfrm>
          <a:prstGeom prst="line">
            <a:avLst/>
          </a:prstGeom>
          <a:ln cap="flat" w="38100">
            <a:solidFill>
              <a:srgbClr val="000000"/>
            </a:solidFill>
            <a:prstDash val="solid"/>
            <a:headEnd type="none" len="sm" w="sm"/>
            <a:tailEnd type="none" len="sm" w="sm"/>
          </a:ln>
        </p:spPr>
      </p:sp>
      <p:sp>
        <p:nvSpPr>
          <p:cNvPr name="AutoShape 28" id="28"/>
          <p:cNvSpPr/>
          <p:nvPr/>
        </p:nvSpPr>
        <p:spPr>
          <a:xfrm flipV="true">
            <a:off x="15368709" y="1894337"/>
            <a:ext cx="1890591" cy="1334004"/>
          </a:xfrm>
          <a:prstGeom prst="line">
            <a:avLst/>
          </a:prstGeom>
          <a:ln cap="flat" w="38100">
            <a:solidFill>
              <a:srgbClr val="000000"/>
            </a:solidFill>
            <a:prstDash val="solid"/>
            <a:headEnd type="none" len="sm" w="sm"/>
            <a:tailEnd type="none" len="sm" w="sm"/>
          </a:ln>
        </p:spPr>
      </p:sp>
      <p:grpSp>
        <p:nvGrpSpPr>
          <p:cNvPr name="Group 29" id="29"/>
          <p:cNvGrpSpPr/>
          <p:nvPr/>
        </p:nvGrpSpPr>
        <p:grpSpPr>
          <a:xfrm rot="-10800000">
            <a:off x="0" y="5424167"/>
            <a:ext cx="2000250" cy="851677"/>
            <a:chOff x="0" y="0"/>
            <a:chExt cx="1029692" cy="438428"/>
          </a:xfrm>
        </p:grpSpPr>
        <p:sp>
          <p:nvSpPr>
            <p:cNvPr name="Freeform 30" id="30"/>
            <p:cNvSpPr/>
            <p:nvPr/>
          </p:nvSpPr>
          <p:spPr>
            <a:xfrm flipH="false" flipV="false" rot="0">
              <a:off x="0" y="0"/>
              <a:ext cx="1029692" cy="438428"/>
            </a:xfrm>
            <a:custGeom>
              <a:avLst/>
              <a:gdLst/>
              <a:ahLst/>
              <a:cxnLst/>
              <a:rect r="r" b="b" t="t" l="l"/>
              <a:pathLst>
                <a:path h="438428" w="1029692">
                  <a:moveTo>
                    <a:pt x="0" y="0"/>
                  </a:moveTo>
                  <a:lnTo>
                    <a:pt x="1029692" y="0"/>
                  </a:lnTo>
                  <a:lnTo>
                    <a:pt x="1029692" y="438428"/>
                  </a:lnTo>
                  <a:lnTo>
                    <a:pt x="0" y="438428"/>
                  </a:lnTo>
                  <a:close/>
                </a:path>
              </a:pathLst>
            </a:custGeom>
            <a:gradFill rotWithShape="true">
              <a:gsLst>
                <a:gs pos="0">
                  <a:srgbClr val="CB4BF0">
                    <a:alpha val="100000"/>
                  </a:srgbClr>
                </a:gs>
                <a:gs pos="100000">
                  <a:srgbClr val="A6E4F7">
                    <a:alpha val="100000"/>
                  </a:srgbClr>
                </a:gs>
              </a:gsLst>
              <a:lin ang="0"/>
            </a:gradFill>
          </p:spPr>
        </p:sp>
        <p:sp>
          <p:nvSpPr>
            <p:cNvPr name="TextBox 31" id="31"/>
            <p:cNvSpPr txBox="true"/>
            <p:nvPr/>
          </p:nvSpPr>
          <p:spPr>
            <a:xfrm>
              <a:off x="0" y="-38100"/>
              <a:ext cx="1029692" cy="476528"/>
            </a:xfrm>
            <a:prstGeom prst="rect">
              <a:avLst/>
            </a:prstGeom>
          </p:spPr>
          <p:txBody>
            <a:bodyPr anchor="ctr" rtlCol="false" tIns="50800" lIns="50800" bIns="50800" rIns="50800"/>
            <a:lstStyle/>
            <a:p>
              <a:pPr algn="ctr">
                <a:lnSpc>
                  <a:spcPts val="2659"/>
                </a:lnSpc>
                <a:spcBef>
                  <a:spcPct val="0"/>
                </a:spcBef>
              </a:pPr>
            </a:p>
          </p:txBody>
        </p:sp>
      </p:grpSp>
      <p:sp>
        <p:nvSpPr>
          <p:cNvPr name="Freeform 32" id="32"/>
          <p:cNvSpPr/>
          <p:nvPr/>
        </p:nvSpPr>
        <p:spPr>
          <a:xfrm flipH="false" flipV="false" rot="0">
            <a:off x="2747140" y="6828294"/>
            <a:ext cx="2322401" cy="865094"/>
          </a:xfrm>
          <a:custGeom>
            <a:avLst/>
            <a:gdLst/>
            <a:ahLst/>
            <a:cxnLst/>
            <a:rect r="r" b="b" t="t" l="l"/>
            <a:pathLst>
              <a:path h="865094" w="2322401">
                <a:moveTo>
                  <a:pt x="0" y="0"/>
                </a:moveTo>
                <a:lnTo>
                  <a:pt x="2322401" y="0"/>
                </a:lnTo>
                <a:lnTo>
                  <a:pt x="2322401" y="865094"/>
                </a:lnTo>
                <a:lnTo>
                  <a:pt x="0" y="8650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3" id="33"/>
          <p:cNvSpPr/>
          <p:nvPr/>
        </p:nvSpPr>
        <p:spPr>
          <a:xfrm flipH="false" flipV="false" rot="0">
            <a:off x="5701302" y="6595055"/>
            <a:ext cx="1212541" cy="1207994"/>
          </a:xfrm>
          <a:custGeom>
            <a:avLst/>
            <a:gdLst/>
            <a:ahLst/>
            <a:cxnLst/>
            <a:rect r="r" b="b" t="t" l="l"/>
            <a:pathLst>
              <a:path h="1207994" w="1212541">
                <a:moveTo>
                  <a:pt x="0" y="0"/>
                </a:moveTo>
                <a:lnTo>
                  <a:pt x="1212541" y="0"/>
                </a:lnTo>
                <a:lnTo>
                  <a:pt x="1212541" y="1207994"/>
                </a:lnTo>
                <a:lnTo>
                  <a:pt x="0" y="120799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4" id="34"/>
          <p:cNvSpPr/>
          <p:nvPr/>
        </p:nvSpPr>
        <p:spPr>
          <a:xfrm flipH="false" flipV="false" rot="0">
            <a:off x="7610908" y="6612667"/>
            <a:ext cx="1702922" cy="1296350"/>
          </a:xfrm>
          <a:custGeom>
            <a:avLst/>
            <a:gdLst/>
            <a:ahLst/>
            <a:cxnLst/>
            <a:rect r="r" b="b" t="t" l="l"/>
            <a:pathLst>
              <a:path h="1296350" w="1702922">
                <a:moveTo>
                  <a:pt x="0" y="0"/>
                </a:moveTo>
                <a:lnTo>
                  <a:pt x="1702922" y="0"/>
                </a:lnTo>
                <a:lnTo>
                  <a:pt x="1702922" y="1296349"/>
                </a:lnTo>
                <a:lnTo>
                  <a:pt x="0" y="129634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35" id="35"/>
          <p:cNvSpPr txBox="true"/>
          <p:nvPr/>
        </p:nvSpPr>
        <p:spPr>
          <a:xfrm rot="0">
            <a:off x="2597146" y="1785814"/>
            <a:ext cx="6908008" cy="1046254"/>
          </a:xfrm>
          <a:prstGeom prst="rect">
            <a:avLst/>
          </a:prstGeom>
        </p:spPr>
        <p:txBody>
          <a:bodyPr anchor="t" rtlCol="false" tIns="0" lIns="0" bIns="0" rIns="0">
            <a:spAutoFit/>
          </a:bodyPr>
          <a:lstStyle/>
          <a:p>
            <a:pPr algn="l">
              <a:lnSpc>
                <a:spcPts val="8034"/>
              </a:lnSpc>
            </a:pPr>
            <a:r>
              <a:rPr lang="en-US" sz="7237" spc="209" b="true">
                <a:solidFill>
                  <a:srgbClr val="000000"/>
                </a:solidFill>
                <a:latin typeface="Raleway Ultra-Bold"/>
                <a:ea typeface="Raleway Ultra-Bold"/>
                <a:cs typeface="Raleway Ultra-Bold"/>
                <a:sym typeface="Raleway Ultra-Bold"/>
              </a:rPr>
              <a:t>APA ITU MST? </a:t>
            </a:r>
          </a:p>
        </p:txBody>
      </p:sp>
      <p:sp>
        <p:nvSpPr>
          <p:cNvPr name="TextBox 36" id="36"/>
          <p:cNvSpPr txBox="true"/>
          <p:nvPr/>
        </p:nvSpPr>
        <p:spPr>
          <a:xfrm rot="0">
            <a:off x="16019853" y="8800765"/>
            <a:ext cx="1239447" cy="354071"/>
          </a:xfrm>
          <a:prstGeom prst="rect">
            <a:avLst/>
          </a:prstGeom>
        </p:spPr>
        <p:txBody>
          <a:bodyPr anchor="t" rtlCol="false" tIns="0" lIns="0" bIns="0" rIns="0">
            <a:spAutoFit/>
          </a:bodyPr>
          <a:lstStyle/>
          <a:p>
            <a:pPr algn="ctr">
              <a:lnSpc>
                <a:spcPts val="2858"/>
              </a:lnSpc>
            </a:pPr>
            <a:r>
              <a:rPr lang="en-US" sz="2041" b="true">
                <a:solidFill>
                  <a:srgbClr val="FFFFFF"/>
                </a:solidFill>
                <a:latin typeface="Raleway Semi-Bold"/>
                <a:ea typeface="Raleway Semi-Bold"/>
                <a:cs typeface="Raleway Semi-Bold"/>
                <a:sym typeface="Raleway Semi-Bold"/>
              </a:rPr>
              <a:t>Page 01</a:t>
            </a:r>
          </a:p>
        </p:txBody>
      </p:sp>
      <p:sp>
        <p:nvSpPr>
          <p:cNvPr name="TextBox 37" id="37"/>
          <p:cNvSpPr txBox="true"/>
          <p:nvPr/>
        </p:nvSpPr>
        <p:spPr>
          <a:xfrm rot="0">
            <a:off x="2709941" y="2977595"/>
            <a:ext cx="7195263" cy="1861353"/>
          </a:xfrm>
          <a:prstGeom prst="rect">
            <a:avLst/>
          </a:prstGeom>
        </p:spPr>
        <p:txBody>
          <a:bodyPr anchor="t" rtlCol="false" tIns="0" lIns="0" bIns="0" rIns="0">
            <a:spAutoFit/>
          </a:bodyPr>
          <a:lstStyle/>
          <a:p>
            <a:pPr algn="just" marL="0" indent="0" lvl="0">
              <a:lnSpc>
                <a:spcPts val="2930"/>
              </a:lnSpc>
              <a:spcBef>
                <a:spcPct val="0"/>
              </a:spcBef>
            </a:pPr>
            <a:r>
              <a:rPr lang="en-US" sz="2093">
                <a:solidFill>
                  <a:srgbClr val="101010"/>
                </a:solidFill>
                <a:latin typeface="Raleway"/>
                <a:ea typeface="Raleway"/>
                <a:cs typeface="Raleway"/>
                <a:sym typeface="Raleway"/>
              </a:rPr>
              <a:t>Minimum Spanning Tree (MST) adalah cara untuk menghubungkan semua titik (sekolah-sekolah) dengan jumlah total jarak atau biaya paling sedikit, tanpa ada yang terlewat, dan tanpa ada kabel yang terbuang (koneksi yang berlebihan).</a:t>
            </a:r>
          </a:p>
        </p:txBody>
      </p:sp>
      <p:sp>
        <p:nvSpPr>
          <p:cNvPr name="TextBox 38" id="38"/>
          <p:cNvSpPr txBox="true"/>
          <p:nvPr/>
        </p:nvSpPr>
        <p:spPr>
          <a:xfrm rot="0">
            <a:off x="2339847" y="5430214"/>
            <a:ext cx="8357128" cy="845630"/>
          </a:xfrm>
          <a:prstGeom prst="rect">
            <a:avLst/>
          </a:prstGeom>
        </p:spPr>
        <p:txBody>
          <a:bodyPr anchor="t" rtlCol="false" tIns="0" lIns="0" bIns="0" rIns="0">
            <a:spAutoFit/>
          </a:bodyPr>
          <a:lstStyle/>
          <a:p>
            <a:pPr algn="l">
              <a:lnSpc>
                <a:spcPts val="6490"/>
              </a:lnSpc>
            </a:pPr>
            <a:r>
              <a:rPr lang="en-US" sz="5847" spc="169" b="true">
                <a:solidFill>
                  <a:srgbClr val="000000"/>
                </a:solidFill>
                <a:latin typeface="Raleway Ultra-Bold"/>
                <a:ea typeface="Raleway Ultra-Bold"/>
                <a:cs typeface="Raleway Ultra-Bold"/>
                <a:sym typeface="Raleway Ultra-Bold"/>
              </a:rPr>
              <a:t>kenapa harus MST? </a:t>
            </a:r>
          </a:p>
        </p:txBody>
      </p:sp>
      <p:sp>
        <p:nvSpPr>
          <p:cNvPr name="TextBox 39" id="39"/>
          <p:cNvSpPr txBox="true"/>
          <p:nvPr/>
        </p:nvSpPr>
        <p:spPr>
          <a:xfrm rot="0">
            <a:off x="3645618" y="7817213"/>
            <a:ext cx="1423923" cy="581271"/>
          </a:xfrm>
          <a:prstGeom prst="rect">
            <a:avLst/>
          </a:prstGeom>
        </p:spPr>
        <p:txBody>
          <a:bodyPr anchor="t" rtlCol="false" tIns="0" lIns="0" bIns="0" rIns="0">
            <a:spAutoFit/>
          </a:bodyPr>
          <a:lstStyle/>
          <a:p>
            <a:pPr algn="just" marL="0" indent="0" lvl="0">
              <a:lnSpc>
                <a:spcPts val="4650"/>
              </a:lnSpc>
              <a:spcBef>
                <a:spcPct val="0"/>
              </a:spcBef>
            </a:pPr>
            <a:r>
              <a:rPr lang="en-US" sz="3321">
                <a:solidFill>
                  <a:srgbClr val="101010"/>
                </a:solidFill>
                <a:latin typeface="Raleway"/>
                <a:ea typeface="Raleway"/>
                <a:cs typeface="Raleway"/>
                <a:sym typeface="Raleway"/>
              </a:rPr>
              <a:t>cepat</a:t>
            </a:r>
          </a:p>
        </p:txBody>
      </p:sp>
      <p:sp>
        <p:nvSpPr>
          <p:cNvPr name="TextBox 40" id="40"/>
          <p:cNvSpPr txBox="true"/>
          <p:nvPr/>
        </p:nvSpPr>
        <p:spPr>
          <a:xfrm rot="0">
            <a:off x="5595611" y="7817213"/>
            <a:ext cx="1423923" cy="581271"/>
          </a:xfrm>
          <a:prstGeom prst="rect">
            <a:avLst/>
          </a:prstGeom>
        </p:spPr>
        <p:txBody>
          <a:bodyPr anchor="t" rtlCol="false" tIns="0" lIns="0" bIns="0" rIns="0">
            <a:spAutoFit/>
          </a:bodyPr>
          <a:lstStyle/>
          <a:p>
            <a:pPr algn="just" marL="0" indent="0" lvl="0">
              <a:lnSpc>
                <a:spcPts val="4650"/>
              </a:lnSpc>
              <a:spcBef>
                <a:spcPct val="0"/>
              </a:spcBef>
            </a:pPr>
            <a:r>
              <a:rPr lang="en-US" sz="3321">
                <a:solidFill>
                  <a:srgbClr val="101010"/>
                </a:solidFill>
                <a:latin typeface="Raleway"/>
                <a:ea typeface="Raleway"/>
                <a:cs typeface="Raleway"/>
                <a:sym typeface="Raleway"/>
              </a:rPr>
              <a:t>efisien</a:t>
            </a:r>
          </a:p>
        </p:txBody>
      </p:sp>
      <p:sp>
        <p:nvSpPr>
          <p:cNvPr name="TextBox 41" id="41"/>
          <p:cNvSpPr txBox="true"/>
          <p:nvPr/>
        </p:nvSpPr>
        <p:spPr>
          <a:xfrm rot="0">
            <a:off x="7543409" y="7902883"/>
            <a:ext cx="2479170" cy="582379"/>
          </a:xfrm>
          <a:prstGeom prst="rect">
            <a:avLst/>
          </a:prstGeom>
        </p:spPr>
        <p:txBody>
          <a:bodyPr anchor="t" rtlCol="false" tIns="0" lIns="0" bIns="0" rIns="0">
            <a:spAutoFit/>
          </a:bodyPr>
          <a:lstStyle/>
          <a:p>
            <a:pPr algn="just" marL="0" indent="0" lvl="0">
              <a:lnSpc>
                <a:spcPts val="4650"/>
              </a:lnSpc>
              <a:spcBef>
                <a:spcPct val="0"/>
              </a:spcBef>
            </a:pPr>
            <a:r>
              <a:rPr lang="en-US" sz="3321" i="true">
                <a:solidFill>
                  <a:srgbClr val="101010"/>
                </a:solidFill>
                <a:latin typeface="Raleway Italics"/>
                <a:ea typeface="Raleway Italics"/>
                <a:cs typeface="Raleway Italics"/>
                <a:sym typeface="Raleway Italics"/>
              </a:rPr>
              <a:t>low cost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5400000">
            <a:off x="702829" y="325871"/>
            <a:ext cx="1503419" cy="851677"/>
            <a:chOff x="0" y="0"/>
            <a:chExt cx="773933" cy="438428"/>
          </a:xfrm>
        </p:grpSpPr>
        <p:sp>
          <p:nvSpPr>
            <p:cNvPr name="Freeform 4" id="4"/>
            <p:cNvSpPr/>
            <p:nvPr/>
          </p:nvSpPr>
          <p:spPr>
            <a:xfrm flipH="false" flipV="false" rot="0">
              <a:off x="0" y="0"/>
              <a:ext cx="773933" cy="438428"/>
            </a:xfrm>
            <a:custGeom>
              <a:avLst/>
              <a:gdLst/>
              <a:ahLst/>
              <a:cxnLst/>
              <a:rect r="r" b="b" t="t" l="l"/>
              <a:pathLst>
                <a:path h="438428" w="773933">
                  <a:moveTo>
                    <a:pt x="0" y="0"/>
                  </a:moveTo>
                  <a:lnTo>
                    <a:pt x="773933" y="0"/>
                  </a:lnTo>
                  <a:lnTo>
                    <a:pt x="773933" y="438428"/>
                  </a:lnTo>
                  <a:lnTo>
                    <a:pt x="0" y="438428"/>
                  </a:lnTo>
                  <a:close/>
                </a:path>
              </a:pathLst>
            </a:custGeom>
            <a:gradFill rotWithShape="true">
              <a:gsLst>
                <a:gs pos="0">
                  <a:srgbClr val="CB4BF0">
                    <a:alpha val="100000"/>
                  </a:srgbClr>
                </a:gs>
                <a:gs pos="100000">
                  <a:srgbClr val="A6E4F7">
                    <a:alpha val="100000"/>
                  </a:srgbClr>
                </a:gs>
              </a:gsLst>
              <a:lin ang="0"/>
            </a:gradFill>
          </p:spPr>
        </p:sp>
        <p:sp>
          <p:nvSpPr>
            <p:cNvPr name="TextBox 5" id="5"/>
            <p:cNvSpPr txBox="true"/>
            <p:nvPr/>
          </p:nvSpPr>
          <p:spPr>
            <a:xfrm>
              <a:off x="0" y="-38100"/>
              <a:ext cx="773933" cy="47652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9196518">
            <a:off x="11706169" y="-2845620"/>
            <a:ext cx="10410369" cy="7196168"/>
          </a:xfrm>
          <a:custGeom>
            <a:avLst/>
            <a:gdLst/>
            <a:ahLst/>
            <a:cxnLst/>
            <a:rect r="r" b="b" t="t" l="l"/>
            <a:pathLst>
              <a:path h="7196168" w="10410369">
                <a:moveTo>
                  <a:pt x="0" y="0"/>
                </a:moveTo>
                <a:lnTo>
                  <a:pt x="10410369" y="0"/>
                </a:lnTo>
                <a:lnTo>
                  <a:pt x="10410369" y="7196168"/>
                </a:lnTo>
                <a:lnTo>
                  <a:pt x="0" y="7196168"/>
                </a:lnTo>
                <a:lnTo>
                  <a:pt x="0" y="0"/>
                </a:lnTo>
                <a:close/>
              </a:path>
            </a:pathLst>
          </a:custGeom>
          <a:blipFill>
            <a:blip r:embed="rId3">
              <a:alphaModFix amt="80000"/>
            </a:blip>
            <a:stretch>
              <a:fillRect l="0" t="0" r="0" b="0"/>
            </a:stretch>
          </a:blipFill>
        </p:spPr>
      </p:sp>
      <p:sp>
        <p:nvSpPr>
          <p:cNvPr name="Freeform 7" id="7"/>
          <p:cNvSpPr/>
          <p:nvPr/>
        </p:nvSpPr>
        <p:spPr>
          <a:xfrm flipH="true" flipV="true" rot="-10729597">
            <a:off x="-1338958" y="6180824"/>
            <a:ext cx="10410369" cy="7196168"/>
          </a:xfrm>
          <a:custGeom>
            <a:avLst/>
            <a:gdLst/>
            <a:ahLst/>
            <a:cxnLst/>
            <a:rect r="r" b="b" t="t" l="l"/>
            <a:pathLst>
              <a:path h="7196168" w="10410369">
                <a:moveTo>
                  <a:pt x="10410369" y="7196168"/>
                </a:moveTo>
                <a:lnTo>
                  <a:pt x="0" y="7196168"/>
                </a:lnTo>
                <a:lnTo>
                  <a:pt x="0" y="0"/>
                </a:lnTo>
                <a:lnTo>
                  <a:pt x="10410369" y="0"/>
                </a:lnTo>
                <a:lnTo>
                  <a:pt x="10410369" y="7196168"/>
                </a:lnTo>
                <a:close/>
              </a:path>
            </a:pathLst>
          </a:custGeom>
          <a:blipFill>
            <a:blip r:embed="rId3">
              <a:alphaModFix amt="80000"/>
            </a:blip>
            <a:stretch>
              <a:fillRect l="0" t="0" r="0" b="0"/>
            </a:stretch>
          </a:blipFill>
        </p:spPr>
      </p:sp>
      <p:sp>
        <p:nvSpPr>
          <p:cNvPr name="AutoShape 8" id="8"/>
          <p:cNvSpPr/>
          <p:nvPr/>
        </p:nvSpPr>
        <p:spPr>
          <a:xfrm flipV="true">
            <a:off x="7894711" y="0"/>
            <a:ext cx="0" cy="7379369"/>
          </a:xfrm>
          <a:prstGeom prst="line">
            <a:avLst/>
          </a:prstGeom>
          <a:ln cap="flat" w="19050">
            <a:solidFill>
              <a:srgbClr val="000000"/>
            </a:solidFill>
            <a:prstDash val="solid"/>
            <a:headEnd type="none" len="sm" w="sm"/>
            <a:tailEnd type="none" len="sm" w="sm"/>
          </a:ln>
        </p:spPr>
      </p:sp>
      <p:grpSp>
        <p:nvGrpSpPr>
          <p:cNvPr name="Group 9" id="9"/>
          <p:cNvGrpSpPr/>
          <p:nvPr/>
        </p:nvGrpSpPr>
        <p:grpSpPr>
          <a:xfrm rot="-10800000">
            <a:off x="16019853" y="8725876"/>
            <a:ext cx="1239447" cy="532424"/>
            <a:chOff x="0" y="0"/>
            <a:chExt cx="638045" cy="274082"/>
          </a:xfrm>
        </p:grpSpPr>
        <p:sp>
          <p:nvSpPr>
            <p:cNvPr name="Freeform 10" id="10"/>
            <p:cNvSpPr/>
            <p:nvPr/>
          </p:nvSpPr>
          <p:spPr>
            <a:xfrm flipH="false" flipV="false" rot="0">
              <a:off x="0" y="0"/>
              <a:ext cx="638045" cy="274082"/>
            </a:xfrm>
            <a:custGeom>
              <a:avLst/>
              <a:gdLst/>
              <a:ahLst/>
              <a:cxnLst/>
              <a:rect r="r" b="b" t="t" l="l"/>
              <a:pathLst>
                <a:path h="274082" w="638045">
                  <a:moveTo>
                    <a:pt x="62463" y="0"/>
                  </a:moveTo>
                  <a:lnTo>
                    <a:pt x="575582" y="0"/>
                  </a:lnTo>
                  <a:cubicBezTo>
                    <a:pt x="592148" y="0"/>
                    <a:pt x="608036" y="6581"/>
                    <a:pt x="619750" y="18295"/>
                  </a:cubicBezTo>
                  <a:cubicBezTo>
                    <a:pt x="631464" y="30009"/>
                    <a:pt x="638045" y="45897"/>
                    <a:pt x="638045" y="62463"/>
                  </a:cubicBezTo>
                  <a:lnTo>
                    <a:pt x="638045" y="211620"/>
                  </a:lnTo>
                  <a:cubicBezTo>
                    <a:pt x="638045" y="246117"/>
                    <a:pt x="610079" y="274082"/>
                    <a:pt x="575582" y="274082"/>
                  </a:cubicBezTo>
                  <a:lnTo>
                    <a:pt x="62463" y="274082"/>
                  </a:lnTo>
                  <a:cubicBezTo>
                    <a:pt x="45897" y="274082"/>
                    <a:pt x="30009" y="267501"/>
                    <a:pt x="18295" y="255787"/>
                  </a:cubicBezTo>
                  <a:cubicBezTo>
                    <a:pt x="6581" y="244073"/>
                    <a:pt x="0" y="228186"/>
                    <a:pt x="0" y="211620"/>
                  </a:cubicBezTo>
                  <a:lnTo>
                    <a:pt x="0" y="62463"/>
                  </a:lnTo>
                  <a:cubicBezTo>
                    <a:pt x="0" y="45897"/>
                    <a:pt x="6581" y="30009"/>
                    <a:pt x="18295" y="18295"/>
                  </a:cubicBezTo>
                  <a:cubicBezTo>
                    <a:pt x="30009" y="6581"/>
                    <a:pt x="45897" y="0"/>
                    <a:pt x="62463" y="0"/>
                  </a:cubicBezTo>
                  <a:close/>
                </a:path>
              </a:pathLst>
            </a:custGeom>
            <a:gradFill rotWithShape="true">
              <a:gsLst>
                <a:gs pos="0">
                  <a:srgbClr val="CB4BF0">
                    <a:alpha val="100000"/>
                  </a:srgbClr>
                </a:gs>
                <a:gs pos="100000">
                  <a:srgbClr val="A6E4F7">
                    <a:alpha val="100000"/>
                  </a:srgbClr>
                </a:gs>
              </a:gsLst>
              <a:lin ang="0"/>
            </a:gradFill>
          </p:spPr>
        </p:sp>
        <p:sp>
          <p:nvSpPr>
            <p:cNvPr name="TextBox 11" id="11"/>
            <p:cNvSpPr txBox="true"/>
            <p:nvPr/>
          </p:nvSpPr>
          <p:spPr>
            <a:xfrm>
              <a:off x="0" y="-38100"/>
              <a:ext cx="638045" cy="312182"/>
            </a:xfrm>
            <a:prstGeom prst="rect">
              <a:avLst/>
            </a:prstGeom>
          </p:spPr>
          <p:txBody>
            <a:bodyPr anchor="ctr" rtlCol="false" tIns="50800" lIns="50800" bIns="50800" rIns="50800"/>
            <a:lstStyle/>
            <a:p>
              <a:pPr algn="ctr">
                <a:lnSpc>
                  <a:spcPts val="2659"/>
                </a:lnSpc>
                <a:spcBef>
                  <a:spcPct val="0"/>
                </a:spcBef>
              </a:pPr>
            </a:p>
          </p:txBody>
        </p:sp>
      </p:grpSp>
      <p:sp>
        <p:nvSpPr>
          <p:cNvPr name="AutoShape 12" id="12"/>
          <p:cNvSpPr/>
          <p:nvPr/>
        </p:nvSpPr>
        <p:spPr>
          <a:xfrm flipV="true">
            <a:off x="2747140" y="9001613"/>
            <a:ext cx="13021495" cy="0"/>
          </a:xfrm>
          <a:prstGeom prst="line">
            <a:avLst/>
          </a:prstGeom>
          <a:ln cap="flat" w="19050">
            <a:solidFill>
              <a:srgbClr val="000000"/>
            </a:solidFill>
            <a:prstDash val="solid"/>
            <a:headEnd type="none" len="sm" w="sm"/>
            <a:tailEnd type="none" len="sm" w="sm"/>
          </a:ln>
        </p:spPr>
      </p:sp>
      <p:grpSp>
        <p:nvGrpSpPr>
          <p:cNvPr name="Group 13" id="13"/>
          <p:cNvGrpSpPr/>
          <p:nvPr/>
        </p:nvGrpSpPr>
        <p:grpSpPr>
          <a:xfrm rot="0">
            <a:off x="7657352" y="1253977"/>
            <a:ext cx="474719" cy="47471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A3A3A3">
                    <a:alpha val="100000"/>
                  </a:srgbClr>
                </a:gs>
                <a:gs pos="100000">
                  <a:srgbClr val="D5D5D5">
                    <a:alpha val="100000"/>
                  </a:srgbClr>
                </a:gs>
              </a:gsLst>
              <a:path path="circle">
                <a:fillToRect l="0" r="100000" t="0" b="100000"/>
              </a:path>
              <a:tileRect r="0" l="-100000" b="0" t="-100000"/>
            </a:gra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1032768" y="1971300"/>
            <a:ext cx="6338834" cy="2133600"/>
          </a:xfrm>
          <a:prstGeom prst="rect">
            <a:avLst/>
          </a:prstGeom>
        </p:spPr>
        <p:txBody>
          <a:bodyPr anchor="t" rtlCol="false" tIns="0" lIns="0" bIns="0" rIns="0">
            <a:spAutoFit/>
          </a:bodyPr>
          <a:lstStyle/>
          <a:p>
            <a:pPr algn="l">
              <a:lnSpc>
                <a:spcPts val="8324"/>
              </a:lnSpc>
            </a:pPr>
            <a:r>
              <a:rPr lang="en-US" b="true" sz="7499" i="true" spc="217">
                <a:solidFill>
                  <a:srgbClr val="000000"/>
                </a:solidFill>
                <a:latin typeface="Raleway Ultra-Bold Italics"/>
                <a:ea typeface="Raleway Ultra-Bold Italics"/>
                <a:cs typeface="Raleway Ultra-Bold Italics"/>
                <a:sym typeface="Raleway Ultra-Bold Italics"/>
              </a:rPr>
              <a:t>PRIM ALGORITHMS</a:t>
            </a:r>
          </a:p>
        </p:txBody>
      </p:sp>
      <p:sp>
        <p:nvSpPr>
          <p:cNvPr name="TextBox 17" id="17"/>
          <p:cNvSpPr txBox="true"/>
          <p:nvPr/>
        </p:nvSpPr>
        <p:spPr>
          <a:xfrm rot="0">
            <a:off x="16019853" y="8800765"/>
            <a:ext cx="1239447" cy="354071"/>
          </a:xfrm>
          <a:prstGeom prst="rect">
            <a:avLst/>
          </a:prstGeom>
        </p:spPr>
        <p:txBody>
          <a:bodyPr anchor="t" rtlCol="false" tIns="0" lIns="0" bIns="0" rIns="0">
            <a:spAutoFit/>
          </a:bodyPr>
          <a:lstStyle/>
          <a:p>
            <a:pPr algn="ctr">
              <a:lnSpc>
                <a:spcPts val="2858"/>
              </a:lnSpc>
            </a:pPr>
            <a:r>
              <a:rPr lang="en-US" sz="2041" b="true">
                <a:solidFill>
                  <a:srgbClr val="FFFFFF"/>
                </a:solidFill>
                <a:latin typeface="Raleway Semi-Bold"/>
                <a:ea typeface="Raleway Semi-Bold"/>
                <a:cs typeface="Raleway Semi-Bold"/>
                <a:sym typeface="Raleway Semi-Bold"/>
              </a:rPr>
              <a:t>Page 05</a:t>
            </a:r>
          </a:p>
        </p:txBody>
      </p:sp>
      <p:grpSp>
        <p:nvGrpSpPr>
          <p:cNvPr name="Group 18" id="18"/>
          <p:cNvGrpSpPr/>
          <p:nvPr/>
        </p:nvGrpSpPr>
        <p:grpSpPr>
          <a:xfrm rot="0">
            <a:off x="7657352" y="3137535"/>
            <a:ext cx="474719" cy="474719"/>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A3A3A3">
                    <a:alpha val="100000"/>
                  </a:srgbClr>
                </a:gs>
                <a:gs pos="100000">
                  <a:srgbClr val="D5D5D5">
                    <a:alpha val="100000"/>
                  </a:srgbClr>
                </a:gs>
              </a:gsLst>
              <a:path path="circle">
                <a:fillToRect l="0" r="100000" t="0" b="100000"/>
              </a:path>
              <a:tileRect r="0" l="-100000" b="0" t="-100000"/>
            </a:gra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7657352" y="5021092"/>
            <a:ext cx="474719" cy="474719"/>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A3A3A3">
                    <a:alpha val="100000"/>
                  </a:srgbClr>
                </a:gs>
                <a:gs pos="100000">
                  <a:srgbClr val="D5D5D5">
                    <a:alpha val="100000"/>
                  </a:srgbClr>
                </a:gs>
              </a:gsLst>
              <a:path path="circle">
                <a:fillToRect l="0" r="100000" t="0" b="100000"/>
              </a:path>
              <a:tileRect r="0" l="-100000" b="0" t="-100000"/>
            </a:gra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7657352" y="6904650"/>
            <a:ext cx="474719" cy="474719"/>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A3A3A3">
                    <a:alpha val="100000"/>
                  </a:srgbClr>
                </a:gs>
                <a:gs pos="100000">
                  <a:srgbClr val="D5D5D5">
                    <a:alpha val="100000"/>
                  </a:srgbClr>
                </a:gs>
              </a:gsLst>
              <a:path path="circle">
                <a:fillToRect l="0" r="100000" t="0" b="100000"/>
              </a:path>
              <a:tileRect r="0" l="-100000" b="0" t="-100000"/>
            </a:gra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8418586" y="1885575"/>
            <a:ext cx="6854173" cy="273685"/>
          </a:xfrm>
          <a:prstGeom prst="rect">
            <a:avLst/>
          </a:prstGeom>
        </p:spPr>
        <p:txBody>
          <a:bodyPr anchor="t" rtlCol="false" tIns="0" lIns="0" bIns="0" rIns="0">
            <a:spAutoFit/>
          </a:bodyPr>
          <a:lstStyle/>
          <a:p>
            <a:pPr algn="just" marL="0" indent="0" lvl="0">
              <a:lnSpc>
                <a:spcPts val="2239"/>
              </a:lnSpc>
              <a:spcBef>
                <a:spcPct val="0"/>
              </a:spcBef>
            </a:pPr>
            <a:r>
              <a:rPr lang="en-US" sz="1599">
                <a:solidFill>
                  <a:srgbClr val="101010"/>
                </a:solidFill>
                <a:latin typeface="Raleway"/>
                <a:ea typeface="Raleway"/>
                <a:cs typeface="Raleway"/>
                <a:sym typeface="Raleway"/>
              </a:rPr>
              <a:t>Mulai dari sembarang simpul terkecil</a:t>
            </a:r>
          </a:p>
        </p:txBody>
      </p:sp>
      <p:sp>
        <p:nvSpPr>
          <p:cNvPr name="TextBox 28" id="28"/>
          <p:cNvSpPr txBox="true"/>
          <p:nvPr/>
        </p:nvSpPr>
        <p:spPr>
          <a:xfrm rot="0">
            <a:off x="8418586" y="3764223"/>
            <a:ext cx="6854173" cy="549910"/>
          </a:xfrm>
          <a:prstGeom prst="rect">
            <a:avLst/>
          </a:prstGeom>
        </p:spPr>
        <p:txBody>
          <a:bodyPr anchor="t" rtlCol="false" tIns="0" lIns="0" bIns="0" rIns="0">
            <a:spAutoFit/>
          </a:bodyPr>
          <a:lstStyle/>
          <a:p>
            <a:pPr algn="just" marL="0" indent="0" lvl="0">
              <a:lnSpc>
                <a:spcPts val="2239"/>
              </a:lnSpc>
              <a:spcBef>
                <a:spcPct val="0"/>
              </a:spcBef>
            </a:pPr>
            <a:r>
              <a:rPr lang="en-US" sz="1599">
                <a:solidFill>
                  <a:srgbClr val="101010"/>
                </a:solidFill>
                <a:latin typeface="Raleway"/>
                <a:ea typeface="Raleway"/>
                <a:cs typeface="Raleway"/>
                <a:sym typeface="Raleway"/>
              </a:rPr>
              <a:t>Cari sisi (edge) dengan bobot terkecil yang terhubung ke simpul yang sudah ada di MST.</a:t>
            </a:r>
          </a:p>
        </p:txBody>
      </p:sp>
      <p:sp>
        <p:nvSpPr>
          <p:cNvPr name="TextBox 29" id="29"/>
          <p:cNvSpPr txBox="true"/>
          <p:nvPr/>
        </p:nvSpPr>
        <p:spPr>
          <a:xfrm rot="0">
            <a:off x="8418586" y="5642870"/>
            <a:ext cx="6854173" cy="549910"/>
          </a:xfrm>
          <a:prstGeom prst="rect">
            <a:avLst/>
          </a:prstGeom>
        </p:spPr>
        <p:txBody>
          <a:bodyPr anchor="t" rtlCol="false" tIns="0" lIns="0" bIns="0" rIns="0">
            <a:spAutoFit/>
          </a:bodyPr>
          <a:lstStyle/>
          <a:p>
            <a:pPr algn="just" marL="0" indent="0" lvl="0">
              <a:lnSpc>
                <a:spcPts val="2239"/>
              </a:lnSpc>
              <a:spcBef>
                <a:spcPct val="0"/>
              </a:spcBef>
            </a:pPr>
            <a:r>
              <a:rPr lang="en-US" sz="1599">
                <a:solidFill>
                  <a:srgbClr val="101010"/>
                </a:solidFill>
                <a:latin typeface="Raleway"/>
                <a:ea typeface="Raleway"/>
                <a:cs typeface="Raleway"/>
                <a:sym typeface="Raleway"/>
              </a:rPr>
              <a:t>Tambahkan sisi tersebut ke MST dan masukkan simpul baru yang terhubung ke dalam MST.</a:t>
            </a:r>
          </a:p>
        </p:txBody>
      </p:sp>
      <p:sp>
        <p:nvSpPr>
          <p:cNvPr name="TextBox 30" id="30"/>
          <p:cNvSpPr txBox="true"/>
          <p:nvPr/>
        </p:nvSpPr>
        <p:spPr>
          <a:xfrm rot="0">
            <a:off x="8418586" y="7516755"/>
            <a:ext cx="6854173" cy="549910"/>
          </a:xfrm>
          <a:prstGeom prst="rect">
            <a:avLst/>
          </a:prstGeom>
        </p:spPr>
        <p:txBody>
          <a:bodyPr anchor="t" rtlCol="false" tIns="0" lIns="0" bIns="0" rIns="0">
            <a:spAutoFit/>
          </a:bodyPr>
          <a:lstStyle/>
          <a:p>
            <a:pPr algn="just">
              <a:lnSpc>
                <a:spcPts val="2239"/>
              </a:lnSpc>
            </a:pPr>
            <a:r>
              <a:rPr lang="en-US" sz="1599">
                <a:solidFill>
                  <a:srgbClr val="101010"/>
                </a:solidFill>
                <a:latin typeface="Raleway"/>
                <a:ea typeface="Raleway"/>
                <a:cs typeface="Raleway"/>
                <a:sym typeface="Raleway"/>
              </a:rPr>
              <a:t>Ulangi langkah 2 dan 3 hingga semua simpul terhubung.</a:t>
            </a:r>
          </a:p>
          <a:p>
            <a:pPr algn="just" marL="0" indent="0" lvl="0">
              <a:lnSpc>
                <a:spcPts val="2239"/>
              </a:lnSpc>
              <a:spcBef>
                <a:spcPct val="0"/>
              </a:spcBef>
            </a:pPr>
          </a:p>
        </p:txBody>
      </p:sp>
      <p:sp>
        <p:nvSpPr>
          <p:cNvPr name="TextBox 31" id="31"/>
          <p:cNvSpPr txBox="true"/>
          <p:nvPr/>
        </p:nvSpPr>
        <p:spPr>
          <a:xfrm rot="0">
            <a:off x="8418586" y="1246862"/>
            <a:ext cx="3427086" cy="431800"/>
          </a:xfrm>
          <a:prstGeom prst="rect">
            <a:avLst/>
          </a:prstGeom>
        </p:spPr>
        <p:txBody>
          <a:bodyPr anchor="t" rtlCol="false" tIns="0" lIns="0" bIns="0" rIns="0">
            <a:spAutoFit/>
          </a:bodyPr>
          <a:lstStyle/>
          <a:p>
            <a:pPr algn="l" marL="0" indent="0" lvl="0">
              <a:lnSpc>
                <a:spcPts val="3499"/>
              </a:lnSpc>
              <a:spcBef>
                <a:spcPct val="0"/>
              </a:spcBef>
            </a:pPr>
            <a:r>
              <a:rPr lang="en-US" b="true" sz="2499">
                <a:solidFill>
                  <a:srgbClr val="101010"/>
                </a:solidFill>
                <a:latin typeface="Raleway Bold"/>
                <a:ea typeface="Raleway Bold"/>
                <a:cs typeface="Raleway Bold"/>
                <a:sym typeface="Raleway Bold"/>
              </a:rPr>
              <a:t>STEP 1  INISIALISASI</a:t>
            </a:r>
          </a:p>
        </p:txBody>
      </p:sp>
      <p:sp>
        <p:nvSpPr>
          <p:cNvPr name="TextBox 32" id="32"/>
          <p:cNvSpPr txBox="true"/>
          <p:nvPr/>
        </p:nvSpPr>
        <p:spPr>
          <a:xfrm rot="0">
            <a:off x="8417821" y="3130419"/>
            <a:ext cx="6060911" cy="431800"/>
          </a:xfrm>
          <a:prstGeom prst="rect">
            <a:avLst/>
          </a:prstGeom>
        </p:spPr>
        <p:txBody>
          <a:bodyPr anchor="t" rtlCol="false" tIns="0" lIns="0" bIns="0" rIns="0">
            <a:spAutoFit/>
          </a:bodyPr>
          <a:lstStyle/>
          <a:p>
            <a:pPr algn="l" marL="0" indent="0" lvl="0">
              <a:lnSpc>
                <a:spcPts val="3499"/>
              </a:lnSpc>
              <a:spcBef>
                <a:spcPct val="0"/>
              </a:spcBef>
            </a:pPr>
            <a:r>
              <a:rPr lang="en-US" b="true" sz="2499">
                <a:solidFill>
                  <a:srgbClr val="101010"/>
                </a:solidFill>
                <a:latin typeface="Raleway Bold"/>
                <a:ea typeface="Raleway Bold"/>
                <a:cs typeface="Raleway Bold"/>
                <a:sym typeface="Raleway Bold"/>
              </a:rPr>
              <a:t>STEP 2  PILIH SIMPUL JARAK TERKECIL</a:t>
            </a:r>
          </a:p>
        </p:txBody>
      </p:sp>
      <p:sp>
        <p:nvSpPr>
          <p:cNvPr name="TextBox 33" id="33"/>
          <p:cNvSpPr txBox="true"/>
          <p:nvPr/>
        </p:nvSpPr>
        <p:spPr>
          <a:xfrm rot="0">
            <a:off x="8417055" y="5013977"/>
            <a:ext cx="4819419" cy="431800"/>
          </a:xfrm>
          <a:prstGeom prst="rect">
            <a:avLst/>
          </a:prstGeom>
        </p:spPr>
        <p:txBody>
          <a:bodyPr anchor="t" rtlCol="false" tIns="0" lIns="0" bIns="0" rIns="0">
            <a:spAutoFit/>
          </a:bodyPr>
          <a:lstStyle/>
          <a:p>
            <a:pPr algn="l" marL="0" indent="0" lvl="0">
              <a:lnSpc>
                <a:spcPts val="3499"/>
              </a:lnSpc>
              <a:spcBef>
                <a:spcPct val="0"/>
              </a:spcBef>
            </a:pPr>
            <a:r>
              <a:rPr lang="en-US" b="true" sz="2499">
                <a:solidFill>
                  <a:srgbClr val="101010"/>
                </a:solidFill>
                <a:latin typeface="Raleway Bold"/>
                <a:ea typeface="Raleway Bold"/>
                <a:cs typeface="Raleway Bold"/>
                <a:sym typeface="Raleway Bold"/>
              </a:rPr>
              <a:t>STEP 3 TAMBAHKAN KE MST</a:t>
            </a:r>
          </a:p>
        </p:txBody>
      </p:sp>
      <p:sp>
        <p:nvSpPr>
          <p:cNvPr name="TextBox 34" id="34"/>
          <p:cNvSpPr txBox="true"/>
          <p:nvPr/>
        </p:nvSpPr>
        <p:spPr>
          <a:xfrm rot="0">
            <a:off x="8416290" y="6897534"/>
            <a:ext cx="2410274" cy="431800"/>
          </a:xfrm>
          <a:prstGeom prst="rect">
            <a:avLst/>
          </a:prstGeom>
        </p:spPr>
        <p:txBody>
          <a:bodyPr anchor="t" rtlCol="false" tIns="0" lIns="0" bIns="0" rIns="0">
            <a:spAutoFit/>
          </a:bodyPr>
          <a:lstStyle/>
          <a:p>
            <a:pPr algn="l" marL="0" indent="0" lvl="0">
              <a:lnSpc>
                <a:spcPts val="3499"/>
              </a:lnSpc>
              <a:spcBef>
                <a:spcPct val="0"/>
              </a:spcBef>
            </a:pPr>
            <a:r>
              <a:rPr lang="en-US" b="true" sz="2499">
                <a:solidFill>
                  <a:srgbClr val="101010"/>
                </a:solidFill>
                <a:latin typeface="Raleway Bold"/>
                <a:ea typeface="Raleway Bold"/>
                <a:cs typeface="Raleway Bold"/>
                <a:sym typeface="Raleway Bold"/>
              </a:rPr>
              <a:t>STEP 4 REPEAT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5400000">
            <a:off x="12828350" y="326626"/>
            <a:ext cx="1503419" cy="851677"/>
            <a:chOff x="0" y="0"/>
            <a:chExt cx="773933" cy="438428"/>
          </a:xfrm>
        </p:grpSpPr>
        <p:sp>
          <p:nvSpPr>
            <p:cNvPr name="Freeform 4" id="4"/>
            <p:cNvSpPr/>
            <p:nvPr/>
          </p:nvSpPr>
          <p:spPr>
            <a:xfrm flipH="false" flipV="false" rot="0">
              <a:off x="0" y="0"/>
              <a:ext cx="773933" cy="438428"/>
            </a:xfrm>
            <a:custGeom>
              <a:avLst/>
              <a:gdLst/>
              <a:ahLst/>
              <a:cxnLst/>
              <a:rect r="r" b="b" t="t" l="l"/>
              <a:pathLst>
                <a:path h="438428" w="773933">
                  <a:moveTo>
                    <a:pt x="0" y="0"/>
                  </a:moveTo>
                  <a:lnTo>
                    <a:pt x="773933" y="0"/>
                  </a:lnTo>
                  <a:lnTo>
                    <a:pt x="773933" y="438428"/>
                  </a:lnTo>
                  <a:lnTo>
                    <a:pt x="0" y="438428"/>
                  </a:lnTo>
                  <a:close/>
                </a:path>
              </a:pathLst>
            </a:custGeom>
            <a:gradFill rotWithShape="true">
              <a:gsLst>
                <a:gs pos="0">
                  <a:srgbClr val="CB4BF0">
                    <a:alpha val="100000"/>
                  </a:srgbClr>
                </a:gs>
                <a:gs pos="100000">
                  <a:srgbClr val="A6E4F7">
                    <a:alpha val="100000"/>
                  </a:srgbClr>
                </a:gs>
              </a:gsLst>
              <a:lin ang="0"/>
            </a:gradFill>
          </p:spPr>
        </p:sp>
        <p:sp>
          <p:nvSpPr>
            <p:cNvPr name="TextBox 5" id="5"/>
            <p:cNvSpPr txBox="true"/>
            <p:nvPr/>
          </p:nvSpPr>
          <p:spPr>
            <a:xfrm>
              <a:off x="0" y="-38100"/>
              <a:ext cx="773933" cy="47652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7368639">
            <a:off x="-6092002" y="-2093910"/>
            <a:ext cx="10410369" cy="7196168"/>
          </a:xfrm>
          <a:custGeom>
            <a:avLst/>
            <a:gdLst/>
            <a:ahLst/>
            <a:cxnLst/>
            <a:rect r="r" b="b" t="t" l="l"/>
            <a:pathLst>
              <a:path h="7196168" w="10410369">
                <a:moveTo>
                  <a:pt x="0" y="0"/>
                </a:moveTo>
                <a:lnTo>
                  <a:pt x="10410369" y="0"/>
                </a:lnTo>
                <a:lnTo>
                  <a:pt x="10410369" y="7196167"/>
                </a:lnTo>
                <a:lnTo>
                  <a:pt x="0" y="7196167"/>
                </a:lnTo>
                <a:lnTo>
                  <a:pt x="0" y="0"/>
                </a:lnTo>
                <a:close/>
              </a:path>
            </a:pathLst>
          </a:custGeom>
          <a:blipFill>
            <a:blip r:embed="rId3">
              <a:alphaModFix amt="80000"/>
            </a:blip>
            <a:stretch>
              <a:fillRect l="0" t="0" r="0" b="0"/>
            </a:stretch>
          </a:blipFill>
        </p:spPr>
      </p:sp>
      <p:sp>
        <p:nvSpPr>
          <p:cNvPr name="Freeform 7" id="7"/>
          <p:cNvSpPr/>
          <p:nvPr/>
        </p:nvSpPr>
        <p:spPr>
          <a:xfrm flipH="true" flipV="true" rot="-10729597">
            <a:off x="5285677" y="7934464"/>
            <a:ext cx="10410369" cy="7196168"/>
          </a:xfrm>
          <a:custGeom>
            <a:avLst/>
            <a:gdLst/>
            <a:ahLst/>
            <a:cxnLst/>
            <a:rect r="r" b="b" t="t" l="l"/>
            <a:pathLst>
              <a:path h="7196168" w="10410369">
                <a:moveTo>
                  <a:pt x="10410369" y="7196167"/>
                </a:moveTo>
                <a:lnTo>
                  <a:pt x="0" y="7196167"/>
                </a:lnTo>
                <a:lnTo>
                  <a:pt x="0" y="0"/>
                </a:lnTo>
                <a:lnTo>
                  <a:pt x="10410369" y="0"/>
                </a:lnTo>
                <a:lnTo>
                  <a:pt x="10410369" y="7196167"/>
                </a:lnTo>
                <a:close/>
              </a:path>
            </a:pathLst>
          </a:custGeom>
          <a:blipFill>
            <a:blip r:embed="rId3">
              <a:alphaModFix amt="80000"/>
            </a:blip>
            <a:stretch>
              <a:fillRect l="0" t="0" r="0" b="0"/>
            </a:stretch>
          </a:blipFill>
        </p:spPr>
      </p:sp>
      <p:sp>
        <p:nvSpPr>
          <p:cNvPr name="AutoShape 8" id="8"/>
          <p:cNvSpPr/>
          <p:nvPr/>
        </p:nvSpPr>
        <p:spPr>
          <a:xfrm flipV="true">
            <a:off x="11206690" y="752464"/>
            <a:ext cx="0" cy="7379369"/>
          </a:xfrm>
          <a:prstGeom prst="line">
            <a:avLst/>
          </a:prstGeom>
          <a:ln cap="flat" w="19050">
            <a:solidFill>
              <a:srgbClr val="000000"/>
            </a:solidFill>
            <a:prstDash val="solid"/>
            <a:headEnd type="none" len="sm" w="sm"/>
            <a:tailEnd type="none" len="sm" w="sm"/>
          </a:ln>
        </p:spPr>
      </p:sp>
      <p:sp>
        <p:nvSpPr>
          <p:cNvPr name="AutoShape 9" id="9"/>
          <p:cNvSpPr/>
          <p:nvPr/>
        </p:nvSpPr>
        <p:spPr>
          <a:xfrm flipV="true">
            <a:off x="2747140" y="9001613"/>
            <a:ext cx="13021495" cy="0"/>
          </a:xfrm>
          <a:prstGeom prst="line">
            <a:avLst/>
          </a:prstGeom>
          <a:ln cap="flat" w="19050">
            <a:solidFill>
              <a:srgbClr val="000000"/>
            </a:solidFill>
            <a:prstDash val="solid"/>
            <a:headEnd type="none" len="sm" w="sm"/>
            <a:tailEnd type="none" len="sm" w="sm"/>
          </a:ln>
        </p:spPr>
      </p:sp>
      <p:sp>
        <p:nvSpPr>
          <p:cNvPr name="TextBox 10" id="10"/>
          <p:cNvSpPr txBox="true"/>
          <p:nvPr/>
        </p:nvSpPr>
        <p:spPr>
          <a:xfrm rot="0">
            <a:off x="11593084" y="2519363"/>
            <a:ext cx="5666216" cy="4707614"/>
          </a:xfrm>
          <a:prstGeom prst="rect">
            <a:avLst/>
          </a:prstGeom>
        </p:spPr>
        <p:txBody>
          <a:bodyPr anchor="t" rtlCol="false" tIns="0" lIns="0" bIns="0" rIns="0">
            <a:spAutoFit/>
          </a:bodyPr>
          <a:lstStyle/>
          <a:p>
            <a:pPr algn="l">
              <a:lnSpc>
                <a:spcPts val="7420"/>
              </a:lnSpc>
            </a:pPr>
            <a:r>
              <a:rPr lang="en-US" b="true" sz="6684" i="true" spc="193">
                <a:solidFill>
                  <a:srgbClr val="000000"/>
                </a:solidFill>
                <a:latin typeface="Raleway Ultra-Bold Italics"/>
                <a:ea typeface="Raleway Ultra-Bold Italics"/>
                <a:cs typeface="Raleway Ultra-Bold Italics"/>
                <a:sym typeface="Raleway Ultra-Bold Italics"/>
              </a:rPr>
              <a:t>ALUR PENERAPAN PRIM UNTUK DATA SEKOLAH</a:t>
            </a:r>
          </a:p>
        </p:txBody>
      </p:sp>
      <p:sp>
        <p:nvSpPr>
          <p:cNvPr name="Freeform 11" id="11"/>
          <p:cNvSpPr/>
          <p:nvPr/>
        </p:nvSpPr>
        <p:spPr>
          <a:xfrm flipH="false" flipV="false" rot="0">
            <a:off x="1615707" y="1028700"/>
            <a:ext cx="9200458" cy="6750632"/>
          </a:xfrm>
          <a:custGeom>
            <a:avLst/>
            <a:gdLst/>
            <a:ahLst/>
            <a:cxnLst/>
            <a:rect r="r" b="b" t="t" l="l"/>
            <a:pathLst>
              <a:path h="6750632" w="9200458">
                <a:moveTo>
                  <a:pt x="0" y="0"/>
                </a:moveTo>
                <a:lnTo>
                  <a:pt x="9200458" y="0"/>
                </a:lnTo>
                <a:lnTo>
                  <a:pt x="9200458" y="6750632"/>
                </a:lnTo>
                <a:lnTo>
                  <a:pt x="0" y="6750632"/>
                </a:lnTo>
                <a:lnTo>
                  <a:pt x="0" y="0"/>
                </a:lnTo>
                <a:close/>
              </a:path>
            </a:pathLst>
          </a:custGeom>
          <a:blipFill>
            <a:blip r:embed="rId4"/>
            <a:stretch>
              <a:fillRect l="-55487" t="-41198" r="-51877" b="-17774"/>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5400000">
            <a:off x="702829" y="325871"/>
            <a:ext cx="1503419" cy="851677"/>
            <a:chOff x="0" y="0"/>
            <a:chExt cx="773933" cy="438428"/>
          </a:xfrm>
        </p:grpSpPr>
        <p:sp>
          <p:nvSpPr>
            <p:cNvPr name="Freeform 4" id="4"/>
            <p:cNvSpPr/>
            <p:nvPr/>
          </p:nvSpPr>
          <p:spPr>
            <a:xfrm flipH="false" flipV="false" rot="0">
              <a:off x="0" y="0"/>
              <a:ext cx="773933" cy="438428"/>
            </a:xfrm>
            <a:custGeom>
              <a:avLst/>
              <a:gdLst/>
              <a:ahLst/>
              <a:cxnLst/>
              <a:rect r="r" b="b" t="t" l="l"/>
              <a:pathLst>
                <a:path h="438428" w="773933">
                  <a:moveTo>
                    <a:pt x="0" y="0"/>
                  </a:moveTo>
                  <a:lnTo>
                    <a:pt x="773933" y="0"/>
                  </a:lnTo>
                  <a:lnTo>
                    <a:pt x="773933" y="438428"/>
                  </a:lnTo>
                  <a:lnTo>
                    <a:pt x="0" y="438428"/>
                  </a:lnTo>
                  <a:close/>
                </a:path>
              </a:pathLst>
            </a:custGeom>
            <a:gradFill rotWithShape="true">
              <a:gsLst>
                <a:gs pos="0">
                  <a:srgbClr val="CB4BF0">
                    <a:alpha val="100000"/>
                  </a:srgbClr>
                </a:gs>
                <a:gs pos="100000">
                  <a:srgbClr val="A6E4F7">
                    <a:alpha val="100000"/>
                  </a:srgbClr>
                </a:gs>
              </a:gsLst>
              <a:lin ang="0"/>
            </a:gradFill>
          </p:spPr>
        </p:sp>
        <p:sp>
          <p:nvSpPr>
            <p:cNvPr name="TextBox 5" id="5"/>
            <p:cNvSpPr txBox="true"/>
            <p:nvPr/>
          </p:nvSpPr>
          <p:spPr>
            <a:xfrm>
              <a:off x="0" y="-38100"/>
              <a:ext cx="773933" cy="47652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9196518">
            <a:off x="11706169" y="-2845620"/>
            <a:ext cx="10410369" cy="7196168"/>
          </a:xfrm>
          <a:custGeom>
            <a:avLst/>
            <a:gdLst/>
            <a:ahLst/>
            <a:cxnLst/>
            <a:rect r="r" b="b" t="t" l="l"/>
            <a:pathLst>
              <a:path h="7196168" w="10410369">
                <a:moveTo>
                  <a:pt x="0" y="0"/>
                </a:moveTo>
                <a:lnTo>
                  <a:pt x="10410369" y="0"/>
                </a:lnTo>
                <a:lnTo>
                  <a:pt x="10410369" y="7196168"/>
                </a:lnTo>
                <a:lnTo>
                  <a:pt x="0" y="7196168"/>
                </a:lnTo>
                <a:lnTo>
                  <a:pt x="0" y="0"/>
                </a:lnTo>
                <a:close/>
              </a:path>
            </a:pathLst>
          </a:custGeom>
          <a:blipFill>
            <a:blip r:embed="rId3">
              <a:alphaModFix amt="80000"/>
            </a:blip>
            <a:stretch>
              <a:fillRect l="0" t="0" r="0" b="0"/>
            </a:stretch>
          </a:blipFill>
        </p:spPr>
      </p:sp>
      <p:sp>
        <p:nvSpPr>
          <p:cNvPr name="Freeform 7" id="7"/>
          <p:cNvSpPr/>
          <p:nvPr/>
        </p:nvSpPr>
        <p:spPr>
          <a:xfrm flipH="true" flipV="true" rot="-10729597">
            <a:off x="-1338958" y="6180824"/>
            <a:ext cx="10410369" cy="7196168"/>
          </a:xfrm>
          <a:custGeom>
            <a:avLst/>
            <a:gdLst/>
            <a:ahLst/>
            <a:cxnLst/>
            <a:rect r="r" b="b" t="t" l="l"/>
            <a:pathLst>
              <a:path h="7196168" w="10410369">
                <a:moveTo>
                  <a:pt x="10410369" y="7196168"/>
                </a:moveTo>
                <a:lnTo>
                  <a:pt x="0" y="7196168"/>
                </a:lnTo>
                <a:lnTo>
                  <a:pt x="0" y="0"/>
                </a:lnTo>
                <a:lnTo>
                  <a:pt x="10410369" y="0"/>
                </a:lnTo>
                <a:lnTo>
                  <a:pt x="10410369" y="7196168"/>
                </a:lnTo>
                <a:close/>
              </a:path>
            </a:pathLst>
          </a:custGeom>
          <a:blipFill>
            <a:blip r:embed="rId3">
              <a:alphaModFix amt="80000"/>
            </a:blip>
            <a:stretch>
              <a:fillRect l="0" t="0" r="0" b="0"/>
            </a:stretch>
          </a:blipFill>
        </p:spPr>
      </p:sp>
      <p:sp>
        <p:nvSpPr>
          <p:cNvPr name="AutoShape 8" id="8"/>
          <p:cNvSpPr/>
          <p:nvPr/>
        </p:nvSpPr>
        <p:spPr>
          <a:xfrm flipV="true">
            <a:off x="7894711" y="0"/>
            <a:ext cx="0" cy="7379369"/>
          </a:xfrm>
          <a:prstGeom prst="line">
            <a:avLst/>
          </a:prstGeom>
          <a:ln cap="flat" w="19050">
            <a:solidFill>
              <a:srgbClr val="000000"/>
            </a:solidFill>
            <a:prstDash val="solid"/>
            <a:headEnd type="none" len="sm" w="sm"/>
            <a:tailEnd type="none" len="sm" w="sm"/>
          </a:ln>
        </p:spPr>
      </p:sp>
      <p:grpSp>
        <p:nvGrpSpPr>
          <p:cNvPr name="Group 9" id="9"/>
          <p:cNvGrpSpPr/>
          <p:nvPr/>
        </p:nvGrpSpPr>
        <p:grpSpPr>
          <a:xfrm rot="-10800000">
            <a:off x="16019853" y="8725876"/>
            <a:ext cx="1239447" cy="532424"/>
            <a:chOff x="0" y="0"/>
            <a:chExt cx="638045" cy="274082"/>
          </a:xfrm>
        </p:grpSpPr>
        <p:sp>
          <p:nvSpPr>
            <p:cNvPr name="Freeform 10" id="10"/>
            <p:cNvSpPr/>
            <p:nvPr/>
          </p:nvSpPr>
          <p:spPr>
            <a:xfrm flipH="false" flipV="false" rot="0">
              <a:off x="0" y="0"/>
              <a:ext cx="638045" cy="274082"/>
            </a:xfrm>
            <a:custGeom>
              <a:avLst/>
              <a:gdLst/>
              <a:ahLst/>
              <a:cxnLst/>
              <a:rect r="r" b="b" t="t" l="l"/>
              <a:pathLst>
                <a:path h="274082" w="638045">
                  <a:moveTo>
                    <a:pt x="62463" y="0"/>
                  </a:moveTo>
                  <a:lnTo>
                    <a:pt x="575582" y="0"/>
                  </a:lnTo>
                  <a:cubicBezTo>
                    <a:pt x="592148" y="0"/>
                    <a:pt x="608036" y="6581"/>
                    <a:pt x="619750" y="18295"/>
                  </a:cubicBezTo>
                  <a:cubicBezTo>
                    <a:pt x="631464" y="30009"/>
                    <a:pt x="638045" y="45897"/>
                    <a:pt x="638045" y="62463"/>
                  </a:cubicBezTo>
                  <a:lnTo>
                    <a:pt x="638045" y="211620"/>
                  </a:lnTo>
                  <a:cubicBezTo>
                    <a:pt x="638045" y="246117"/>
                    <a:pt x="610079" y="274082"/>
                    <a:pt x="575582" y="274082"/>
                  </a:cubicBezTo>
                  <a:lnTo>
                    <a:pt x="62463" y="274082"/>
                  </a:lnTo>
                  <a:cubicBezTo>
                    <a:pt x="45897" y="274082"/>
                    <a:pt x="30009" y="267501"/>
                    <a:pt x="18295" y="255787"/>
                  </a:cubicBezTo>
                  <a:cubicBezTo>
                    <a:pt x="6581" y="244073"/>
                    <a:pt x="0" y="228186"/>
                    <a:pt x="0" y="211620"/>
                  </a:cubicBezTo>
                  <a:lnTo>
                    <a:pt x="0" y="62463"/>
                  </a:lnTo>
                  <a:cubicBezTo>
                    <a:pt x="0" y="45897"/>
                    <a:pt x="6581" y="30009"/>
                    <a:pt x="18295" y="18295"/>
                  </a:cubicBezTo>
                  <a:cubicBezTo>
                    <a:pt x="30009" y="6581"/>
                    <a:pt x="45897" y="0"/>
                    <a:pt x="62463" y="0"/>
                  </a:cubicBezTo>
                  <a:close/>
                </a:path>
              </a:pathLst>
            </a:custGeom>
            <a:gradFill rotWithShape="true">
              <a:gsLst>
                <a:gs pos="0">
                  <a:srgbClr val="CB4BF0">
                    <a:alpha val="100000"/>
                  </a:srgbClr>
                </a:gs>
                <a:gs pos="100000">
                  <a:srgbClr val="A6E4F7">
                    <a:alpha val="100000"/>
                  </a:srgbClr>
                </a:gs>
              </a:gsLst>
              <a:lin ang="0"/>
            </a:gradFill>
          </p:spPr>
        </p:sp>
        <p:sp>
          <p:nvSpPr>
            <p:cNvPr name="TextBox 11" id="11"/>
            <p:cNvSpPr txBox="true"/>
            <p:nvPr/>
          </p:nvSpPr>
          <p:spPr>
            <a:xfrm>
              <a:off x="0" y="-38100"/>
              <a:ext cx="638045" cy="312182"/>
            </a:xfrm>
            <a:prstGeom prst="rect">
              <a:avLst/>
            </a:prstGeom>
          </p:spPr>
          <p:txBody>
            <a:bodyPr anchor="ctr" rtlCol="false" tIns="50800" lIns="50800" bIns="50800" rIns="50800"/>
            <a:lstStyle/>
            <a:p>
              <a:pPr algn="ctr">
                <a:lnSpc>
                  <a:spcPts val="2659"/>
                </a:lnSpc>
                <a:spcBef>
                  <a:spcPct val="0"/>
                </a:spcBef>
              </a:pPr>
            </a:p>
          </p:txBody>
        </p:sp>
      </p:grpSp>
      <p:sp>
        <p:nvSpPr>
          <p:cNvPr name="AutoShape 12" id="12"/>
          <p:cNvSpPr/>
          <p:nvPr/>
        </p:nvSpPr>
        <p:spPr>
          <a:xfrm flipV="true">
            <a:off x="2747140" y="9001613"/>
            <a:ext cx="13021495" cy="0"/>
          </a:xfrm>
          <a:prstGeom prst="line">
            <a:avLst/>
          </a:prstGeom>
          <a:ln cap="flat" w="19050">
            <a:solidFill>
              <a:srgbClr val="000000"/>
            </a:solidFill>
            <a:prstDash val="solid"/>
            <a:headEnd type="none" len="sm" w="sm"/>
            <a:tailEnd type="none" len="sm" w="sm"/>
          </a:ln>
        </p:spPr>
      </p:sp>
      <p:grpSp>
        <p:nvGrpSpPr>
          <p:cNvPr name="Group 13" id="13"/>
          <p:cNvGrpSpPr/>
          <p:nvPr/>
        </p:nvGrpSpPr>
        <p:grpSpPr>
          <a:xfrm rot="0">
            <a:off x="7657352" y="1253977"/>
            <a:ext cx="474719" cy="47471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A3A3A3">
                    <a:alpha val="100000"/>
                  </a:srgbClr>
                </a:gs>
                <a:gs pos="100000">
                  <a:srgbClr val="D5D5D5">
                    <a:alpha val="100000"/>
                  </a:srgbClr>
                </a:gs>
              </a:gsLst>
              <a:path path="circle">
                <a:fillToRect l="0" r="100000" t="0" b="100000"/>
              </a:path>
              <a:tileRect r="0" l="-100000" b="0" t="-100000"/>
            </a:gra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1032768" y="1971300"/>
            <a:ext cx="6338834" cy="2133600"/>
          </a:xfrm>
          <a:prstGeom prst="rect">
            <a:avLst/>
          </a:prstGeom>
        </p:spPr>
        <p:txBody>
          <a:bodyPr anchor="t" rtlCol="false" tIns="0" lIns="0" bIns="0" rIns="0">
            <a:spAutoFit/>
          </a:bodyPr>
          <a:lstStyle/>
          <a:p>
            <a:pPr algn="l">
              <a:lnSpc>
                <a:spcPts val="8324"/>
              </a:lnSpc>
            </a:pPr>
            <a:r>
              <a:rPr lang="en-US" b="true" sz="7499" i="true" spc="217">
                <a:solidFill>
                  <a:srgbClr val="000000"/>
                </a:solidFill>
                <a:latin typeface="Raleway Ultra-Bold Italics"/>
                <a:ea typeface="Raleway Ultra-Bold Italics"/>
                <a:cs typeface="Raleway Ultra-Bold Italics"/>
                <a:sym typeface="Raleway Ultra-Bold Italics"/>
              </a:rPr>
              <a:t>CRUSCAL ALGORITHMS</a:t>
            </a:r>
          </a:p>
        </p:txBody>
      </p:sp>
      <p:sp>
        <p:nvSpPr>
          <p:cNvPr name="TextBox 17" id="17"/>
          <p:cNvSpPr txBox="true"/>
          <p:nvPr/>
        </p:nvSpPr>
        <p:spPr>
          <a:xfrm rot="0">
            <a:off x="16019853" y="8800765"/>
            <a:ext cx="1239447" cy="354071"/>
          </a:xfrm>
          <a:prstGeom prst="rect">
            <a:avLst/>
          </a:prstGeom>
        </p:spPr>
        <p:txBody>
          <a:bodyPr anchor="t" rtlCol="false" tIns="0" lIns="0" bIns="0" rIns="0">
            <a:spAutoFit/>
          </a:bodyPr>
          <a:lstStyle/>
          <a:p>
            <a:pPr algn="ctr">
              <a:lnSpc>
                <a:spcPts val="2858"/>
              </a:lnSpc>
            </a:pPr>
            <a:r>
              <a:rPr lang="en-US" sz="2041" b="true">
                <a:solidFill>
                  <a:srgbClr val="FFFFFF"/>
                </a:solidFill>
                <a:latin typeface="Raleway Semi-Bold"/>
                <a:ea typeface="Raleway Semi-Bold"/>
                <a:cs typeface="Raleway Semi-Bold"/>
                <a:sym typeface="Raleway Semi-Bold"/>
              </a:rPr>
              <a:t>Page 05</a:t>
            </a:r>
          </a:p>
        </p:txBody>
      </p:sp>
      <p:grpSp>
        <p:nvGrpSpPr>
          <p:cNvPr name="Group 18" id="18"/>
          <p:cNvGrpSpPr/>
          <p:nvPr/>
        </p:nvGrpSpPr>
        <p:grpSpPr>
          <a:xfrm rot="0">
            <a:off x="7657352" y="3137535"/>
            <a:ext cx="474719" cy="474719"/>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A3A3A3">
                    <a:alpha val="100000"/>
                  </a:srgbClr>
                </a:gs>
                <a:gs pos="100000">
                  <a:srgbClr val="D5D5D5">
                    <a:alpha val="100000"/>
                  </a:srgbClr>
                </a:gs>
              </a:gsLst>
              <a:path path="circle">
                <a:fillToRect l="0" r="100000" t="0" b="100000"/>
              </a:path>
              <a:tileRect r="0" l="-100000" b="0" t="-100000"/>
            </a:gra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7657352" y="5021092"/>
            <a:ext cx="474719" cy="474719"/>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A3A3A3">
                    <a:alpha val="100000"/>
                  </a:srgbClr>
                </a:gs>
                <a:gs pos="100000">
                  <a:srgbClr val="D5D5D5">
                    <a:alpha val="100000"/>
                  </a:srgbClr>
                </a:gs>
              </a:gsLst>
              <a:path path="circle">
                <a:fillToRect l="0" r="100000" t="0" b="100000"/>
              </a:path>
              <a:tileRect r="0" l="-100000" b="0" t="-100000"/>
            </a:gra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7657352" y="6904650"/>
            <a:ext cx="474719" cy="474719"/>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A3A3A3">
                    <a:alpha val="100000"/>
                  </a:srgbClr>
                </a:gs>
                <a:gs pos="100000">
                  <a:srgbClr val="D5D5D5">
                    <a:alpha val="100000"/>
                  </a:srgbClr>
                </a:gs>
              </a:gsLst>
              <a:path path="circle">
                <a:fillToRect l="0" r="100000" t="0" b="100000"/>
              </a:path>
              <a:tileRect r="0" l="-100000" b="0" t="-100000"/>
            </a:gra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8418586" y="1885575"/>
            <a:ext cx="6854173" cy="549910"/>
          </a:xfrm>
          <a:prstGeom prst="rect">
            <a:avLst/>
          </a:prstGeom>
        </p:spPr>
        <p:txBody>
          <a:bodyPr anchor="t" rtlCol="false" tIns="0" lIns="0" bIns="0" rIns="0">
            <a:spAutoFit/>
          </a:bodyPr>
          <a:lstStyle/>
          <a:p>
            <a:pPr algn="just" marL="0" indent="0" lvl="0">
              <a:lnSpc>
                <a:spcPts val="2239"/>
              </a:lnSpc>
              <a:spcBef>
                <a:spcPct val="0"/>
              </a:spcBef>
            </a:pPr>
            <a:r>
              <a:rPr lang="en-US" sz="1599">
                <a:solidFill>
                  <a:srgbClr val="101010"/>
                </a:solidFill>
                <a:latin typeface="Raleway"/>
                <a:ea typeface="Raleway"/>
                <a:cs typeface="Raleway"/>
                <a:sym typeface="Raleway"/>
              </a:rPr>
              <a:t>Urutkan semua sisi dalam graf berdasarkan bobotnya dari yang terkecil ke terbesar.</a:t>
            </a:r>
          </a:p>
        </p:txBody>
      </p:sp>
      <p:sp>
        <p:nvSpPr>
          <p:cNvPr name="TextBox 28" id="28"/>
          <p:cNvSpPr txBox="true"/>
          <p:nvPr/>
        </p:nvSpPr>
        <p:spPr>
          <a:xfrm rot="0">
            <a:off x="8418586" y="3764223"/>
            <a:ext cx="6854173" cy="549910"/>
          </a:xfrm>
          <a:prstGeom prst="rect">
            <a:avLst/>
          </a:prstGeom>
        </p:spPr>
        <p:txBody>
          <a:bodyPr anchor="t" rtlCol="false" tIns="0" lIns="0" bIns="0" rIns="0">
            <a:spAutoFit/>
          </a:bodyPr>
          <a:lstStyle/>
          <a:p>
            <a:pPr algn="just" marL="0" indent="0" lvl="0">
              <a:lnSpc>
                <a:spcPts val="2239"/>
              </a:lnSpc>
              <a:spcBef>
                <a:spcPct val="0"/>
              </a:spcBef>
            </a:pPr>
            <a:r>
              <a:rPr lang="en-US" sz="1599">
                <a:solidFill>
                  <a:srgbClr val="101010"/>
                </a:solidFill>
                <a:latin typeface="Raleway"/>
                <a:ea typeface="Raleway"/>
                <a:cs typeface="Raleway"/>
                <a:sym typeface="Raleway"/>
              </a:rPr>
              <a:t>Ambil sisi dengan bobot terkecil dan tambahkan ke MST jika tidak membentuk siklus.</a:t>
            </a:r>
          </a:p>
        </p:txBody>
      </p:sp>
      <p:sp>
        <p:nvSpPr>
          <p:cNvPr name="TextBox 29" id="29"/>
          <p:cNvSpPr txBox="true"/>
          <p:nvPr/>
        </p:nvSpPr>
        <p:spPr>
          <a:xfrm rot="0">
            <a:off x="8418586" y="5642870"/>
            <a:ext cx="6854173" cy="549910"/>
          </a:xfrm>
          <a:prstGeom prst="rect">
            <a:avLst/>
          </a:prstGeom>
        </p:spPr>
        <p:txBody>
          <a:bodyPr anchor="t" rtlCol="false" tIns="0" lIns="0" bIns="0" rIns="0">
            <a:spAutoFit/>
          </a:bodyPr>
          <a:lstStyle/>
          <a:p>
            <a:pPr algn="just" marL="0" indent="0" lvl="0">
              <a:lnSpc>
                <a:spcPts val="2239"/>
              </a:lnSpc>
              <a:spcBef>
                <a:spcPct val="0"/>
              </a:spcBef>
            </a:pPr>
            <a:r>
              <a:rPr lang="en-US" sz="1599">
                <a:solidFill>
                  <a:srgbClr val="101010"/>
                </a:solidFill>
                <a:latin typeface="Raleway"/>
                <a:ea typeface="Raleway"/>
                <a:cs typeface="Raleway"/>
                <a:sym typeface="Raleway"/>
              </a:rPr>
              <a:t>Tambahkan sisi tersebut ke MST dan masukkan simpul baru yang terhubung ke dalam MST.</a:t>
            </a:r>
          </a:p>
        </p:txBody>
      </p:sp>
      <p:sp>
        <p:nvSpPr>
          <p:cNvPr name="TextBox 30" id="30"/>
          <p:cNvSpPr txBox="true"/>
          <p:nvPr/>
        </p:nvSpPr>
        <p:spPr>
          <a:xfrm rot="0">
            <a:off x="8418586" y="7516755"/>
            <a:ext cx="6854173" cy="549910"/>
          </a:xfrm>
          <a:prstGeom prst="rect">
            <a:avLst/>
          </a:prstGeom>
        </p:spPr>
        <p:txBody>
          <a:bodyPr anchor="t" rtlCol="false" tIns="0" lIns="0" bIns="0" rIns="0">
            <a:spAutoFit/>
          </a:bodyPr>
          <a:lstStyle/>
          <a:p>
            <a:pPr algn="just">
              <a:lnSpc>
                <a:spcPts val="2239"/>
              </a:lnSpc>
            </a:pPr>
            <a:r>
              <a:rPr lang="en-US" sz="1599">
                <a:solidFill>
                  <a:srgbClr val="101010"/>
                </a:solidFill>
                <a:latin typeface="Raleway"/>
                <a:ea typeface="Raleway"/>
                <a:cs typeface="Raleway"/>
                <a:sym typeface="Raleway"/>
              </a:rPr>
              <a:t>Ulangi langkah 2 dan 3 hingga semua simpul terhubung.</a:t>
            </a:r>
          </a:p>
          <a:p>
            <a:pPr algn="just" marL="0" indent="0" lvl="0">
              <a:lnSpc>
                <a:spcPts val="2239"/>
              </a:lnSpc>
              <a:spcBef>
                <a:spcPct val="0"/>
              </a:spcBef>
            </a:pPr>
          </a:p>
        </p:txBody>
      </p:sp>
      <p:sp>
        <p:nvSpPr>
          <p:cNvPr name="TextBox 31" id="31"/>
          <p:cNvSpPr txBox="true"/>
          <p:nvPr/>
        </p:nvSpPr>
        <p:spPr>
          <a:xfrm rot="0">
            <a:off x="8418586" y="1246862"/>
            <a:ext cx="3427086" cy="431800"/>
          </a:xfrm>
          <a:prstGeom prst="rect">
            <a:avLst/>
          </a:prstGeom>
        </p:spPr>
        <p:txBody>
          <a:bodyPr anchor="t" rtlCol="false" tIns="0" lIns="0" bIns="0" rIns="0">
            <a:spAutoFit/>
          </a:bodyPr>
          <a:lstStyle/>
          <a:p>
            <a:pPr algn="l" marL="0" indent="0" lvl="0">
              <a:lnSpc>
                <a:spcPts val="3499"/>
              </a:lnSpc>
              <a:spcBef>
                <a:spcPct val="0"/>
              </a:spcBef>
            </a:pPr>
            <a:r>
              <a:rPr lang="en-US" b="true" sz="2499">
                <a:solidFill>
                  <a:srgbClr val="101010"/>
                </a:solidFill>
                <a:latin typeface="Raleway Bold"/>
                <a:ea typeface="Raleway Bold"/>
                <a:cs typeface="Raleway Bold"/>
                <a:sym typeface="Raleway Bold"/>
              </a:rPr>
              <a:t>STEP 1  SORTING SISI</a:t>
            </a:r>
          </a:p>
        </p:txBody>
      </p:sp>
      <p:sp>
        <p:nvSpPr>
          <p:cNvPr name="TextBox 32" id="32"/>
          <p:cNvSpPr txBox="true"/>
          <p:nvPr/>
        </p:nvSpPr>
        <p:spPr>
          <a:xfrm rot="0">
            <a:off x="8417821" y="3130419"/>
            <a:ext cx="6060911" cy="431800"/>
          </a:xfrm>
          <a:prstGeom prst="rect">
            <a:avLst/>
          </a:prstGeom>
        </p:spPr>
        <p:txBody>
          <a:bodyPr anchor="t" rtlCol="false" tIns="0" lIns="0" bIns="0" rIns="0">
            <a:spAutoFit/>
          </a:bodyPr>
          <a:lstStyle/>
          <a:p>
            <a:pPr algn="l" marL="0" indent="0" lvl="0">
              <a:lnSpc>
                <a:spcPts val="3499"/>
              </a:lnSpc>
              <a:spcBef>
                <a:spcPct val="0"/>
              </a:spcBef>
            </a:pPr>
            <a:r>
              <a:rPr lang="en-US" b="true" sz="2499">
                <a:solidFill>
                  <a:srgbClr val="101010"/>
                </a:solidFill>
                <a:latin typeface="Raleway Bold"/>
                <a:ea typeface="Raleway Bold"/>
                <a:cs typeface="Raleway Bold"/>
                <a:sym typeface="Raleway Bold"/>
              </a:rPr>
              <a:t>STEP 2  PILIH SISI TERKECIL</a:t>
            </a:r>
          </a:p>
        </p:txBody>
      </p:sp>
      <p:sp>
        <p:nvSpPr>
          <p:cNvPr name="TextBox 33" id="33"/>
          <p:cNvSpPr txBox="true"/>
          <p:nvPr/>
        </p:nvSpPr>
        <p:spPr>
          <a:xfrm rot="0">
            <a:off x="8417055" y="5013977"/>
            <a:ext cx="4819419" cy="431800"/>
          </a:xfrm>
          <a:prstGeom prst="rect">
            <a:avLst/>
          </a:prstGeom>
        </p:spPr>
        <p:txBody>
          <a:bodyPr anchor="t" rtlCol="false" tIns="0" lIns="0" bIns="0" rIns="0">
            <a:spAutoFit/>
          </a:bodyPr>
          <a:lstStyle/>
          <a:p>
            <a:pPr algn="l" marL="0" indent="0" lvl="0">
              <a:lnSpc>
                <a:spcPts val="3499"/>
              </a:lnSpc>
              <a:spcBef>
                <a:spcPct val="0"/>
              </a:spcBef>
            </a:pPr>
            <a:r>
              <a:rPr lang="en-US" b="true" sz="2499">
                <a:solidFill>
                  <a:srgbClr val="101010"/>
                </a:solidFill>
                <a:latin typeface="Raleway Bold"/>
                <a:ea typeface="Raleway Bold"/>
                <a:cs typeface="Raleway Bold"/>
                <a:sym typeface="Raleway Bold"/>
              </a:rPr>
              <a:t>STEP 3 TAMBAHKAN KE MST</a:t>
            </a:r>
          </a:p>
        </p:txBody>
      </p:sp>
      <p:sp>
        <p:nvSpPr>
          <p:cNvPr name="TextBox 34" id="34"/>
          <p:cNvSpPr txBox="true"/>
          <p:nvPr/>
        </p:nvSpPr>
        <p:spPr>
          <a:xfrm rot="0">
            <a:off x="8416290" y="6897534"/>
            <a:ext cx="2410274" cy="431800"/>
          </a:xfrm>
          <a:prstGeom prst="rect">
            <a:avLst/>
          </a:prstGeom>
        </p:spPr>
        <p:txBody>
          <a:bodyPr anchor="t" rtlCol="false" tIns="0" lIns="0" bIns="0" rIns="0">
            <a:spAutoFit/>
          </a:bodyPr>
          <a:lstStyle/>
          <a:p>
            <a:pPr algn="l" marL="0" indent="0" lvl="0">
              <a:lnSpc>
                <a:spcPts val="3499"/>
              </a:lnSpc>
              <a:spcBef>
                <a:spcPct val="0"/>
              </a:spcBef>
            </a:pPr>
            <a:r>
              <a:rPr lang="en-US" b="true" sz="2499">
                <a:solidFill>
                  <a:srgbClr val="101010"/>
                </a:solidFill>
                <a:latin typeface="Raleway Bold"/>
                <a:ea typeface="Raleway Bold"/>
                <a:cs typeface="Raleway Bold"/>
                <a:sym typeface="Raleway Bold"/>
              </a:rPr>
              <a:t>STEP 4 REPEAT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5400000">
            <a:off x="12828350" y="326626"/>
            <a:ext cx="1503419" cy="851677"/>
            <a:chOff x="0" y="0"/>
            <a:chExt cx="773933" cy="438428"/>
          </a:xfrm>
        </p:grpSpPr>
        <p:sp>
          <p:nvSpPr>
            <p:cNvPr name="Freeform 4" id="4"/>
            <p:cNvSpPr/>
            <p:nvPr/>
          </p:nvSpPr>
          <p:spPr>
            <a:xfrm flipH="false" flipV="false" rot="0">
              <a:off x="0" y="0"/>
              <a:ext cx="773933" cy="438428"/>
            </a:xfrm>
            <a:custGeom>
              <a:avLst/>
              <a:gdLst/>
              <a:ahLst/>
              <a:cxnLst/>
              <a:rect r="r" b="b" t="t" l="l"/>
              <a:pathLst>
                <a:path h="438428" w="773933">
                  <a:moveTo>
                    <a:pt x="0" y="0"/>
                  </a:moveTo>
                  <a:lnTo>
                    <a:pt x="773933" y="0"/>
                  </a:lnTo>
                  <a:lnTo>
                    <a:pt x="773933" y="438428"/>
                  </a:lnTo>
                  <a:lnTo>
                    <a:pt x="0" y="438428"/>
                  </a:lnTo>
                  <a:close/>
                </a:path>
              </a:pathLst>
            </a:custGeom>
            <a:gradFill rotWithShape="true">
              <a:gsLst>
                <a:gs pos="0">
                  <a:srgbClr val="CB4BF0">
                    <a:alpha val="100000"/>
                  </a:srgbClr>
                </a:gs>
                <a:gs pos="100000">
                  <a:srgbClr val="A6E4F7">
                    <a:alpha val="100000"/>
                  </a:srgbClr>
                </a:gs>
              </a:gsLst>
              <a:lin ang="0"/>
            </a:gradFill>
          </p:spPr>
        </p:sp>
        <p:sp>
          <p:nvSpPr>
            <p:cNvPr name="TextBox 5" id="5"/>
            <p:cNvSpPr txBox="true"/>
            <p:nvPr/>
          </p:nvSpPr>
          <p:spPr>
            <a:xfrm>
              <a:off x="0" y="-38100"/>
              <a:ext cx="773933" cy="47652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7368639">
            <a:off x="-6092002" y="-2093910"/>
            <a:ext cx="10410369" cy="7196168"/>
          </a:xfrm>
          <a:custGeom>
            <a:avLst/>
            <a:gdLst/>
            <a:ahLst/>
            <a:cxnLst/>
            <a:rect r="r" b="b" t="t" l="l"/>
            <a:pathLst>
              <a:path h="7196168" w="10410369">
                <a:moveTo>
                  <a:pt x="0" y="0"/>
                </a:moveTo>
                <a:lnTo>
                  <a:pt x="10410369" y="0"/>
                </a:lnTo>
                <a:lnTo>
                  <a:pt x="10410369" y="7196167"/>
                </a:lnTo>
                <a:lnTo>
                  <a:pt x="0" y="7196167"/>
                </a:lnTo>
                <a:lnTo>
                  <a:pt x="0" y="0"/>
                </a:lnTo>
                <a:close/>
              </a:path>
            </a:pathLst>
          </a:custGeom>
          <a:blipFill>
            <a:blip r:embed="rId3">
              <a:alphaModFix amt="80000"/>
            </a:blip>
            <a:stretch>
              <a:fillRect l="0" t="0" r="0" b="0"/>
            </a:stretch>
          </a:blipFill>
        </p:spPr>
      </p:sp>
      <p:sp>
        <p:nvSpPr>
          <p:cNvPr name="Freeform 7" id="7"/>
          <p:cNvSpPr/>
          <p:nvPr/>
        </p:nvSpPr>
        <p:spPr>
          <a:xfrm flipH="true" flipV="true" rot="-10729597">
            <a:off x="5285677" y="7934464"/>
            <a:ext cx="10410369" cy="7196168"/>
          </a:xfrm>
          <a:custGeom>
            <a:avLst/>
            <a:gdLst/>
            <a:ahLst/>
            <a:cxnLst/>
            <a:rect r="r" b="b" t="t" l="l"/>
            <a:pathLst>
              <a:path h="7196168" w="10410369">
                <a:moveTo>
                  <a:pt x="10410369" y="7196167"/>
                </a:moveTo>
                <a:lnTo>
                  <a:pt x="0" y="7196167"/>
                </a:lnTo>
                <a:lnTo>
                  <a:pt x="0" y="0"/>
                </a:lnTo>
                <a:lnTo>
                  <a:pt x="10410369" y="0"/>
                </a:lnTo>
                <a:lnTo>
                  <a:pt x="10410369" y="7196167"/>
                </a:lnTo>
                <a:close/>
              </a:path>
            </a:pathLst>
          </a:custGeom>
          <a:blipFill>
            <a:blip r:embed="rId3">
              <a:alphaModFix amt="80000"/>
            </a:blip>
            <a:stretch>
              <a:fillRect l="0" t="0" r="0" b="0"/>
            </a:stretch>
          </a:blipFill>
        </p:spPr>
      </p:sp>
      <p:sp>
        <p:nvSpPr>
          <p:cNvPr name="AutoShape 8" id="8"/>
          <p:cNvSpPr/>
          <p:nvPr/>
        </p:nvSpPr>
        <p:spPr>
          <a:xfrm flipV="true">
            <a:off x="11206690" y="752464"/>
            <a:ext cx="0" cy="7379369"/>
          </a:xfrm>
          <a:prstGeom prst="line">
            <a:avLst/>
          </a:prstGeom>
          <a:ln cap="flat" w="19050">
            <a:solidFill>
              <a:srgbClr val="000000"/>
            </a:solidFill>
            <a:prstDash val="solid"/>
            <a:headEnd type="none" len="sm" w="sm"/>
            <a:tailEnd type="none" len="sm" w="sm"/>
          </a:ln>
        </p:spPr>
      </p:sp>
      <p:sp>
        <p:nvSpPr>
          <p:cNvPr name="AutoShape 9" id="9"/>
          <p:cNvSpPr/>
          <p:nvPr/>
        </p:nvSpPr>
        <p:spPr>
          <a:xfrm flipV="true">
            <a:off x="2747140" y="9001613"/>
            <a:ext cx="13021495" cy="0"/>
          </a:xfrm>
          <a:prstGeom prst="line">
            <a:avLst/>
          </a:prstGeom>
          <a:ln cap="flat" w="19050">
            <a:solidFill>
              <a:srgbClr val="000000"/>
            </a:solidFill>
            <a:prstDash val="solid"/>
            <a:headEnd type="none" len="sm" w="sm"/>
            <a:tailEnd type="none" len="sm" w="sm"/>
          </a:ln>
        </p:spPr>
      </p:sp>
      <p:sp>
        <p:nvSpPr>
          <p:cNvPr name="TextBox 10" id="10"/>
          <p:cNvSpPr txBox="true"/>
          <p:nvPr/>
        </p:nvSpPr>
        <p:spPr>
          <a:xfrm rot="0">
            <a:off x="11593084" y="2519363"/>
            <a:ext cx="5666216" cy="4707614"/>
          </a:xfrm>
          <a:prstGeom prst="rect">
            <a:avLst/>
          </a:prstGeom>
        </p:spPr>
        <p:txBody>
          <a:bodyPr anchor="t" rtlCol="false" tIns="0" lIns="0" bIns="0" rIns="0">
            <a:spAutoFit/>
          </a:bodyPr>
          <a:lstStyle/>
          <a:p>
            <a:pPr algn="l">
              <a:lnSpc>
                <a:spcPts val="7420"/>
              </a:lnSpc>
            </a:pPr>
            <a:r>
              <a:rPr lang="en-US" b="true" sz="6684" i="true" spc="193">
                <a:solidFill>
                  <a:srgbClr val="000000"/>
                </a:solidFill>
                <a:latin typeface="Raleway Ultra-Bold Italics"/>
                <a:ea typeface="Raleway Ultra-Bold Italics"/>
                <a:cs typeface="Raleway Ultra-Bold Italics"/>
                <a:sym typeface="Raleway Ultra-Bold Italics"/>
              </a:rPr>
              <a:t>ALUR PENERAPAN CRUSCAL UNTUK DATA SEKOLAH</a:t>
            </a:r>
          </a:p>
        </p:txBody>
      </p:sp>
      <p:sp>
        <p:nvSpPr>
          <p:cNvPr name="Freeform 11" id="11"/>
          <p:cNvSpPr/>
          <p:nvPr/>
        </p:nvSpPr>
        <p:spPr>
          <a:xfrm flipH="false" flipV="false" rot="0">
            <a:off x="2526174" y="-112439"/>
            <a:ext cx="8419009" cy="10399439"/>
          </a:xfrm>
          <a:custGeom>
            <a:avLst/>
            <a:gdLst/>
            <a:ahLst/>
            <a:cxnLst/>
            <a:rect r="r" b="b" t="t" l="l"/>
            <a:pathLst>
              <a:path h="10399439" w="8419009">
                <a:moveTo>
                  <a:pt x="0" y="0"/>
                </a:moveTo>
                <a:lnTo>
                  <a:pt x="8419009" y="0"/>
                </a:lnTo>
                <a:lnTo>
                  <a:pt x="8419009" y="10399439"/>
                </a:lnTo>
                <a:lnTo>
                  <a:pt x="0" y="10399439"/>
                </a:lnTo>
                <a:lnTo>
                  <a:pt x="0" y="0"/>
                </a:lnTo>
                <a:close/>
              </a:path>
            </a:pathLst>
          </a:custGeom>
          <a:blipFill>
            <a:blip r:embed="rId4"/>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5400000">
            <a:off x="702829" y="325871"/>
            <a:ext cx="1503419" cy="851677"/>
            <a:chOff x="0" y="0"/>
            <a:chExt cx="773933" cy="438428"/>
          </a:xfrm>
        </p:grpSpPr>
        <p:sp>
          <p:nvSpPr>
            <p:cNvPr name="Freeform 4" id="4"/>
            <p:cNvSpPr/>
            <p:nvPr/>
          </p:nvSpPr>
          <p:spPr>
            <a:xfrm flipH="false" flipV="false" rot="0">
              <a:off x="0" y="0"/>
              <a:ext cx="773933" cy="438428"/>
            </a:xfrm>
            <a:custGeom>
              <a:avLst/>
              <a:gdLst/>
              <a:ahLst/>
              <a:cxnLst/>
              <a:rect r="r" b="b" t="t" l="l"/>
              <a:pathLst>
                <a:path h="438428" w="773933">
                  <a:moveTo>
                    <a:pt x="0" y="0"/>
                  </a:moveTo>
                  <a:lnTo>
                    <a:pt x="773933" y="0"/>
                  </a:lnTo>
                  <a:lnTo>
                    <a:pt x="773933" y="438428"/>
                  </a:lnTo>
                  <a:lnTo>
                    <a:pt x="0" y="438428"/>
                  </a:lnTo>
                  <a:close/>
                </a:path>
              </a:pathLst>
            </a:custGeom>
            <a:gradFill rotWithShape="true">
              <a:gsLst>
                <a:gs pos="0">
                  <a:srgbClr val="CB4BF0">
                    <a:alpha val="100000"/>
                  </a:srgbClr>
                </a:gs>
                <a:gs pos="100000">
                  <a:srgbClr val="A6E4F7">
                    <a:alpha val="100000"/>
                  </a:srgbClr>
                </a:gs>
              </a:gsLst>
              <a:lin ang="0"/>
            </a:gradFill>
          </p:spPr>
        </p:sp>
        <p:sp>
          <p:nvSpPr>
            <p:cNvPr name="TextBox 5" id="5"/>
            <p:cNvSpPr txBox="true"/>
            <p:nvPr/>
          </p:nvSpPr>
          <p:spPr>
            <a:xfrm>
              <a:off x="0" y="-38100"/>
              <a:ext cx="773933" cy="47652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9196518">
            <a:off x="11706169" y="-2845620"/>
            <a:ext cx="10410369" cy="7196168"/>
          </a:xfrm>
          <a:custGeom>
            <a:avLst/>
            <a:gdLst/>
            <a:ahLst/>
            <a:cxnLst/>
            <a:rect r="r" b="b" t="t" l="l"/>
            <a:pathLst>
              <a:path h="7196168" w="10410369">
                <a:moveTo>
                  <a:pt x="0" y="0"/>
                </a:moveTo>
                <a:lnTo>
                  <a:pt x="10410369" y="0"/>
                </a:lnTo>
                <a:lnTo>
                  <a:pt x="10410369" y="7196168"/>
                </a:lnTo>
                <a:lnTo>
                  <a:pt x="0" y="7196168"/>
                </a:lnTo>
                <a:lnTo>
                  <a:pt x="0" y="0"/>
                </a:lnTo>
                <a:close/>
              </a:path>
            </a:pathLst>
          </a:custGeom>
          <a:blipFill>
            <a:blip r:embed="rId3">
              <a:alphaModFix amt="80000"/>
            </a:blip>
            <a:stretch>
              <a:fillRect l="0" t="0" r="0" b="0"/>
            </a:stretch>
          </a:blipFill>
        </p:spPr>
      </p:sp>
      <p:sp>
        <p:nvSpPr>
          <p:cNvPr name="Freeform 7" id="7"/>
          <p:cNvSpPr/>
          <p:nvPr/>
        </p:nvSpPr>
        <p:spPr>
          <a:xfrm flipH="true" flipV="true" rot="-10729597">
            <a:off x="-1338958" y="6180824"/>
            <a:ext cx="10410369" cy="7196168"/>
          </a:xfrm>
          <a:custGeom>
            <a:avLst/>
            <a:gdLst/>
            <a:ahLst/>
            <a:cxnLst/>
            <a:rect r="r" b="b" t="t" l="l"/>
            <a:pathLst>
              <a:path h="7196168" w="10410369">
                <a:moveTo>
                  <a:pt x="10410369" y="7196168"/>
                </a:moveTo>
                <a:lnTo>
                  <a:pt x="0" y="7196168"/>
                </a:lnTo>
                <a:lnTo>
                  <a:pt x="0" y="0"/>
                </a:lnTo>
                <a:lnTo>
                  <a:pt x="10410369" y="0"/>
                </a:lnTo>
                <a:lnTo>
                  <a:pt x="10410369" y="7196168"/>
                </a:lnTo>
                <a:close/>
              </a:path>
            </a:pathLst>
          </a:custGeom>
          <a:blipFill>
            <a:blip r:embed="rId3">
              <a:alphaModFix amt="80000"/>
            </a:blip>
            <a:stretch>
              <a:fillRect l="0" t="0" r="0" b="0"/>
            </a:stretch>
          </a:blipFill>
        </p:spPr>
      </p:sp>
      <p:sp>
        <p:nvSpPr>
          <p:cNvPr name="AutoShape 8" id="8"/>
          <p:cNvSpPr/>
          <p:nvPr/>
        </p:nvSpPr>
        <p:spPr>
          <a:xfrm flipV="true">
            <a:off x="7894711" y="0"/>
            <a:ext cx="0" cy="7379369"/>
          </a:xfrm>
          <a:prstGeom prst="line">
            <a:avLst/>
          </a:prstGeom>
          <a:ln cap="flat" w="19050">
            <a:solidFill>
              <a:srgbClr val="000000"/>
            </a:solidFill>
            <a:prstDash val="solid"/>
            <a:headEnd type="none" len="sm" w="sm"/>
            <a:tailEnd type="none" len="sm" w="sm"/>
          </a:ln>
        </p:spPr>
      </p:sp>
      <p:grpSp>
        <p:nvGrpSpPr>
          <p:cNvPr name="Group 9" id="9"/>
          <p:cNvGrpSpPr/>
          <p:nvPr/>
        </p:nvGrpSpPr>
        <p:grpSpPr>
          <a:xfrm rot="-10800000">
            <a:off x="16019853" y="8725876"/>
            <a:ext cx="1239447" cy="532424"/>
            <a:chOff x="0" y="0"/>
            <a:chExt cx="638045" cy="274082"/>
          </a:xfrm>
        </p:grpSpPr>
        <p:sp>
          <p:nvSpPr>
            <p:cNvPr name="Freeform 10" id="10"/>
            <p:cNvSpPr/>
            <p:nvPr/>
          </p:nvSpPr>
          <p:spPr>
            <a:xfrm flipH="false" flipV="false" rot="0">
              <a:off x="0" y="0"/>
              <a:ext cx="638045" cy="274082"/>
            </a:xfrm>
            <a:custGeom>
              <a:avLst/>
              <a:gdLst/>
              <a:ahLst/>
              <a:cxnLst/>
              <a:rect r="r" b="b" t="t" l="l"/>
              <a:pathLst>
                <a:path h="274082" w="638045">
                  <a:moveTo>
                    <a:pt x="62463" y="0"/>
                  </a:moveTo>
                  <a:lnTo>
                    <a:pt x="575582" y="0"/>
                  </a:lnTo>
                  <a:cubicBezTo>
                    <a:pt x="592148" y="0"/>
                    <a:pt x="608036" y="6581"/>
                    <a:pt x="619750" y="18295"/>
                  </a:cubicBezTo>
                  <a:cubicBezTo>
                    <a:pt x="631464" y="30009"/>
                    <a:pt x="638045" y="45897"/>
                    <a:pt x="638045" y="62463"/>
                  </a:cubicBezTo>
                  <a:lnTo>
                    <a:pt x="638045" y="211620"/>
                  </a:lnTo>
                  <a:cubicBezTo>
                    <a:pt x="638045" y="246117"/>
                    <a:pt x="610079" y="274082"/>
                    <a:pt x="575582" y="274082"/>
                  </a:cubicBezTo>
                  <a:lnTo>
                    <a:pt x="62463" y="274082"/>
                  </a:lnTo>
                  <a:cubicBezTo>
                    <a:pt x="45897" y="274082"/>
                    <a:pt x="30009" y="267501"/>
                    <a:pt x="18295" y="255787"/>
                  </a:cubicBezTo>
                  <a:cubicBezTo>
                    <a:pt x="6581" y="244073"/>
                    <a:pt x="0" y="228186"/>
                    <a:pt x="0" y="211620"/>
                  </a:cubicBezTo>
                  <a:lnTo>
                    <a:pt x="0" y="62463"/>
                  </a:lnTo>
                  <a:cubicBezTo>
                    <a:pt x="0" y="45897"/>
                    <a:pt x="6581" y="30009"/>
                    <a:pt x="18295" y="18295"/>
                  </a:cubicBezTo>
                  <a:cubicBezTo>
                    <a:pt x="30009" y="6581"/>
                    <a:pt x="45897" y="0"/>
                    <a:pt x="62463" y="0"/>
                  </a:cubicBezTo>
                  <a:close/>
                </a:path>
              </a:pathLst>
            </a:custGeom>
            <a:gradFill rotWithShape="true">
              <a:gsLst>
                <a:gs pos="0">
                  <a:srgbClr val="CB4BF0">
                    <a:alpha val="100000"/>
                  </a:srgbClr>
                </a:gs>
                <a:gs pos="100000">
                  <a:srgbClr val="A6E4F7">
                    <a:alpha val="100000"/>
                  </a:srgbClr>
                </a:gs>
              </a:gsLst>
              <a:lin ang="0"/>
            </a:gradFill>
          </p:spPr>
        </p:sp>
        <p:sp>
          <p:nvSpPr>
            <p:cNvPr name="TextBox 11" id="11"/>
            <p:cNvSpPr txBox="true"/>
            <p:nvPr/>
          </p:nvSpPr>
          <p:spPr>
            <a:xfrm>
              <a:off x="0" y="-38100"/>
              <a:ext cx="638045" cy="312182"/>
            </a:xfrm>
            <a:prstGeom prst="rect">
              <a:avLst/>
            </a:prstGeom>
          </p:spPr>
          <p:txBody>
            <a:bodyPr anchor="ctr" rtlCol="false" tIns="50800" lIns="50800" bIns="50800" rIns="50800"/>
            <a:lstStyle/>
            <a:p>
              <a:pPr algn="ctr">
                <a:lnSpc>
                  <a:spcPts val="2659"/>
                </a:lnSpc>
                <a:spcBef>
                  <a:spcPct val="0"/>
                </a:spcBef>
              </a:pPr>
            </a:p>
          </p:txBody>
        </p:sp>
      </p:grpSp>
      <p:sp>
        <p:nvSpPr>
          <p:cNvPr name="AutoShape 12" id="12"/>
          <p:cNvSpPr/>
          <p:nvPr/>
        </p:nvSpPr>
        <p:spPr>
          <a:xfrm flipV="true">
            <a:off x="2747140" y="9001613"/>
            <a:ext cx="13021495" cy="0"/>
          </a:xfrm>
          <a:prstGeom prst="line">
            <a:avLst/>
          </a:prstGeom>
          <a:ln cap="flat" w="19050">
            <a:solidFill>
              <a:srgbClr val="000000"/>
            </a:solidFill>
            <a:prstDash val="solid"/>
            <a:headEnd type="none" len="sm" w="sm"/>
            <a:tailEnd type="none" len="sm" w="sm"/>
          </a:ln>
        </p:spPr>
      </p:sp>
      <p:grpSp>
        <p:nvGrpSpPr>
          <p:cNvPr name="Group 13" id="13"/>
          <p:cNvGrpSpPr/>
          <p:nvPr/>
        </p:nvGrpSpPr>
        <p:grpSpPr>
          <a:xfrm rot="0">
            <a:off x="7657352" y="1253977"/>
            <a:ext cx="474719" cy="47471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A3A3A3">
                    <a:alpha val="100000"/>
                  </a:srgbClr>
                </a:gs>
                <a:gs pos="100000">
                  <a:srgbClr val="D5D5D5">
                    <a:alpha val="100000"/>
                  </a:srgbClr>
                </a:gs>
              </a:gsLst>
              <a:path path="circle">
                <a:fillToRect l="0" r="100000" t="0" b="100000"/>
              </a:path>
              <a:tileRect r="0" l="-100000" b="0" t="-100000"/>
            </a:gra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1032768" y="1971300"/>
            <a:ext cx="6338834" cy="2133600"/>
          </a:xfrm>
          <a:prstGeom prst="rect">
            <a:avLst/>
          </a:prstGeom>
        </p:spPr>
        <p:txBody>
          <a:bodyPr anchor="t" rtlCol="false" tIns="0" lIns="0" bIns="0" rIns="0">
            <a:spAutoFit/>
          </a:bodyPr>
          <a:lstStyle/>
          <a:p>
            <a:pPr algn="l">
              <a:lnSpc>
                <a:spcPts val="8324"/>
              </a:lnSpc>
            </a:pPr>
            <a:r>
              <a:rPr lang="en-US" b="true" sz="7499" i="true" spc="217">
                <a:solidFill>
                  <a:srgbClr val="000000"/>
                </a:solidFill>
                <a:latin typeface="Raleway Ultra-Bold Italics"/>
                <a:ea typeface="Raleway Ultra-Bold Italics"/>
                <a:cs typeface="Raleway Ultra-Bold Italics"/>
                <a:sym typeface="Raleway Ultra-Bold Italics"/>
              </a:rPr>
              <a:t>BORUVKA ALGORITHMS</a:t>
            </a:r>
          </a:p>
        </p:txBody>
      </p:sp>
      <p:sp>
        <p:nvSpPr>
          <p:cNvPr name="TextBox 17" id="17"/>
          <p:cNvSpPr txBox="true"/>
          <p:nvPr/>
        </p:nvSpPr>
        <p:spPr>
          <a:xfrm rot="0">
            <a:off x="16019853" y="8800765"/>
            <a:ext cx="1239447" cy="354071"/>
          </a:xfrm>
          <a:prstGeom prst="rect">
            <a:avLst/>
          </a:prstGeom>
        </p:spPr>
        <p:txBody>
          <a:bodyPr anchor="t" rtlCol="false" tIns="0" lIns="0" bIns="0" rIns="0">
            <a:spAutoFit/>
          </a:bodyPr>
          <a:lstStyle/>
          <a:p>
            <a:pPr algn="ctr">
              <a:lnSpc>
                <a:spcPts val="2858"/>
              </a:lnSpc>
            </a:pPr>
            <a:r>
              <a:rPr lang="en-US" sz="2041" b="true">
                <a:solidFill>
                  <a:srgbClr val="FFFFFF"/>
                </a:solidFill>
                <a:latin typeface="Raleway Semi-Bold"/>
                <a:ea typeface="Raleway Semi-Bold"/>
                <a:cs typeface="Raleway Semi-Bold"/>
                <a:sym typeface="Raleway Semi-Bold"/>
              </a:rPr>
              <a:t>Page 05</a:t>
            </a:r>
          </a:p>
        </p:txBody>
      </p:sp>
      <p:grpSp>
        <p:nvGrpSpPr>
          <p:cNvPr name="Group 18" id="18"/>
          <p:cNvGrpSpPr/>
          <p:nvPr/>
        </p:nvGrpSpPr>
        <p:grpSpPr>
          <a:xfrm rot="0">
            <a:off x="7657352" y="3137535"/>
            <a:ext cx="474719" cy="474719"/>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A3A3A3">
                    <a:alpha val="100000"/>
                  </a:srgbClr>
                </a:gs>
                <a:gs pos="100000">
                  <a:srgbClr val="D5D5D5">
                    <a:alpha val="100000"/>
                  </a:srgbClr>
                </a:gs>
              </a:gsLst>
              <a:path path="circle">
                <a:fillToRect l="0" r="100000" t="0" b="100000"/>
              </a:path>
              <a:tileRect r="0" l="-100000" b="0" t="-100000"/>
            </a:gra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7657352" y="5021092"/>
            <a:ext cx="474719" cy="474719"/>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A3A3A3">
                    <a:alpha val="100000"/>
                  </a:srgbClr>
                </a:gs>
                <a:gs pos="100000">
                  <a:srgbClr val="D5D5D5">
                    <a:alpha val="100000"/>
                  </a:srgbClr>
                </a:gs>
              </a:gsLst>
              <a:path path="circle">
                <a:fillToRect l="0" r="100000" t="0" b="100000"/>
              </a:path>
              <a:tileRect r="0" l="-100000" b="0" t="-100000"/>
            </a:gra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7657352" y="6904650"/>
            <a:ext cx="474719" cy="474719"/>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A3A3A3">
                    <a:alpha val="100000"/>
                  </a:srgbClr>
                </a:gs>
                <a:gs pos="100000">
                  <a:srgbClr val="D5D5D5">
                    <a:alpha val="100000"/>
                  </a:srgbClr>
                </a:gs>
              </a:gsLst>
              <a:path path="circle">
                <a:fillToRect l="0" r="100000" t="0" b="100000"/>
              </a:path>
              <a:tileRect r="0" l="-100000" b="0" t="-100000"/>
            </a:gra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8418586" y="1885575"/>
            <a:ext cx="6854173" cy="549910"/>
          </a:xfrm>
          <a:prstGeom prst="rect">
            <a:avLst/>
          </a:prstGeom>
        </p:spPr>
        <p:txBody>
          <a:bodyPr anchor="t" rtlCol="false" tIns="0" lIns="0" bIns="0" rIns="0">
            <a:spAutoFit/>
          </a:bodyPr>
          <a:lstStyle/>
          <a:p>
            <a:pPr algn="just" marL="0" indent="0" lvl="0">
              <a:lnSpc>
                <a:spcPts val="2239"/>
              </a:lnSpc>
              <a:spcBef>
                <a:spcPct val="0"/>
              </a:spcBef>
            </a:pPr>
            <a:r>
              <a:rPr lang="en-US" sz="1599">
                <a:solidFill>
                  <a:srgbClr val="101010"/>
                </a:solidFill>
                <a:latin typeface="Raleway"/>
                <a:ea typeface="Raleway"/>
                <a:cs typeface="Raleway"/>
                <a:sym typeface="Raleway"/>
              </a:rPr>
              <a:t>Mulai dengan setiap simpul sebagai pohon terpisah. Mengunjungi semua node dan mencari simpul berhubungan terkecil</a:t>
            </a:r>
          </a:p>
        </p:txBody>
      </p:sp>
      <p:sp>
        <p:nvSpPr>
          <p:cNvPr name="TextBox 28" id="28"/>
          <p:cNvSpPr txBox="true"/>
          <p:nvPr/>
        </p:nvSpPr>
        <p:spPr>
          <a:xfrm rot="0">
            <a:off x="8418586" y="3764223"/>
            <a:ext cx="6854173" cy="549910"/>
          </a:xfrm>
          <a:prstGeom prst="rect">
            <a:avLst/>
          </a:prstGeom>
        </p:spPr>
        <p:txBody>
          <a:bodyPr anchor="t" rtlCol="false" tIns="0" lIns="0" bIns="0" rIns="0">
            <a:spAutoFit/>
          </a:bodyPr>
          <a:lstStyle/>
          <a:p>
            <a:pPr algn="just" marL="0" indent="0" lvl="0">
              <a:lnSpc>
                <a:spcPts val="2239"/>
              </a:lnSpc>
              <a:spcBef>
                <a:spcPct val="0"/>
              </a:spcBef>
            </a:pPr>
            <a:r>
              <a:rPr lang="en-US" sz="1599">
                <a:solidFill>
                  <a:srgbClr val="101010"/>
                </a:solidFill>
                <a:latin typeface="Raleway"/>
                <a:ea typeface="Raleway"/>
                <a:cs typeface="Raleway"/>
                <a:sym typeface="Raleway"/>
              </a:rPr>
              <a:t>Gabungkan pohon-pohon tersebut dengan menambahkan sisi terkecil yang ditemukan.</a:t>
            </a:r>
          </a:p>
        </p:txBody>
      </p:sp>
      <p:sp>
        <p:nvSpPr>
          <p:cNvPr name="TextBox 29" id="29"/>
          <p:cNvSpPr txBox="true"/>
          <p:nvPr/>
        </p:nvSpPr>
        <p:spPr>
          <a:xfrm rot="0">
            <a:off x="8419150" y="7538884"/>
            <a:ext cx="7600703" cy="549910"/>
          </a:xfrm>
          <a:prstGeom prst="rect">
            <a:avLst/>
          </a:prstGeom>
        </p:spPr>
        <p:txBody>
          <a:bodyPr anchor="t" rtlCol="false" tIns="0" lIns="0" bIns="0" rIns="0">
            <a:spAutoFit/>
          </a:bodyPr>
          <a:lstStyle/>
          <a:p>
            <a:pPr algn="just" marL="0" indent="0" lvl="0">
              <a:lnSpc>
                <a:spcPts val="2239"/>
              </a:lnSpc>
              <a:spcBef>
                <a:spcPct val="0"/>
              </a:spcBef>
            </a:pPr>
            <a:r>
              <a:rPr lang="en-US" sz="1599">
                <a:solidFill>
                  <a:srgbClr val="101010"/>
                </a:solidFill>
                <a:latin typeface="Raleway"/>
                <a:ea typeface="Raleway"/>
                <a:cs typeface="Raleway"/>
                <a:sym typeface="Raleway"/>
              </a:rPr>
              <a:t>jika semua node sudah terhubung dan membentuk seperti cluster / kelompok, gabungkan antar kelompok dengan memilih jarak sisi yang terkecil</a:t>
            </a:r>
          </a:p>
        </p:txBody>
      </p:sp>
      <p:sp>
        <p:nvSpPr>
          <p:cNvPr name="TextBox 30" id="30"/>
          <p:cNvSpPr txBox="true"/>
          <p:nvPr/>
        </p:nvSpPr>
        <p:spPr>
          <a:xfrm rot="0">
            <a:off x="8419150" y="5525078"/>
            <a:ext cx="6854173" cy="549910"/>
          </a:xfrm>
          <a:prstGeom prst="rect">
            <a:avLst/>
          </a:prstGeom>
        </p:spPr>
        <p:txBody>
          <a:bodyPr anchor="t" rtlCol="false" tIns="0" lIns="0" bIns="0" rIns="0">
            <a:spAutoFit/>
          </a:bodyPr>
          <a:lstStyle/>
          <a:p>
            <a:pPr algn="just">
              <a:lnSpc>
                <a:spcPts val="2239"/>
              </a:lnSpc>
            </a:pPr>
            <a:r>
              <a:rPr lang="en-US" sz="1599">
                <a:solidFill>
                  <a:srgbClr val="101010"/>
                </a:solidFill>
                <a:latin typeface="Raleway"/>
                <a:ea typeface="Raleway"/>
                <a:cs typeface="Raleway"/>
                <a:sym typeface="Raleway"/>
              </a:rPr>
              <a:t>Ulangi langkah 1 dan 2 hingga semua simpul terhubung.</a:t>
            </a:r>
          </a:p>
          <a:p>
            <a:pPr algn="just" marL="0" indent="0" lvl="0">
              <a:lnSpc>
                <a:spcPts val="2239"/>
              </a:lnSpc>
              <a:spcBef>
                <a:spcPct val="0"/>
              </a:spcBef>
            </a:pPr>
          </a:p>
        </p:txBody>
      </p:sp>
      <p:sp>
        <p:nvSpPr>
          <p:cNvPr name="TextBox 31" id="31"/>
          <p:cNvSpPr txBox="true"/>
          <p:nvPr/>
        </p:nvSpPr>
        <p:spPr>
          <a:xfrm rot="0">
            <a:off x="8418586" y="1246862"/>
            <a:ext cx="3427086" cy="431800"/>
          </a:xfrm>
          <a:prstGeom prst="rect">
            <a:avLst/>
          </a:prstGeom>
        </p:spPr>
        <p:txBody>
          <a:bodyPr anchor="t" rtlCol="false" tIns="0" lIns="0" bIns="0" rIns="0">
            <a:spAutoFit/>
          </a:bodyPr>
          <a:lstStyle/>
          <a:p>
            <a:pPr algn="l" marL="0" indent="0" lvl="0">
              <a:lnSpc>
                <a:spcPts val="3499"/>
              </a:lnSpc>
              <a:spcBef>
                <a:spcPct val="0"/>
              </a:spcBef>
            </a:pPr>
            <a:r>
              <a:rPr lang="en-US" b="true" sz="2499">
                <a:solidFill>
                  <a:srgbClr val="101010"/>
                </a:solidFill>
                <a:latin typeface="Raleway Bold"/>
                <a:ea typeface="Raleway Bold"/>
                <a:cs typeface="Raleway Bold"/>
                <a:sym typeface="Raleway Bold"/>
              </a:rPr>
              <a:t>STEP 1  INISIALISASI</a:t>
            </a:r>
          </a:p>
        </p:txBody>
      </p:sp>
      <p:sp>
        <p:nvSpPr>
          <p:cNvPr name="TextBox 32" id="32"/>
          <p:cNvSpPr txBox="true"/>
          <p:nvPr/>
        </p:nvSpPr>
        <p:spPr>
          <a:xfrm rot="0">
            <a:off x="8416290" y="3080385"/>
            <a:ext cx="7797904" cy="431800"/>
          </a:xfrm>
          <a:prstGeom prst="rect">
            <a:avLst/>
          </a:prstGeom>
        </p:spPr>
        <p:txBody>
          <a:bodyPr anchor="t" rtlCol="false" tIns="0" lIns="0" bIns="0" rIns="0">
            <a:spAutoFit/>
          </a:bodyPr>
          <a:lstStyle/>
          <a:p>
            <a:pPr algn="l" marL="0" indent="0" lvl="0">
              <a:lnSpc>
                <a:spcPts val="3499"/>
              </a:lnSpc>
              <a:spcBef>
                <a:spcPct val="0"/>
              </a:spcBef>
            </a:pPr>
            <a:r>
              <a:rPr lang="en-US" b="true" sz="2499">
                <a:solidFill>
                  <a:srgbClr val="101010"/>
                </a:solidFill>
                <a:latin typeface="Raleway Bold"/>
                <a:ea typeface="Raleway Bold"/>
                <a:cs typeface="Raleway Bold"/>
                <a:sym typeface="Raleway Bold"/>
              </a:rPr>
              <a:t>STEP 2  GABUNGKAN NODE MENJADI KELOMPOK</a:t>
            </a:r>
          </a:p>
        </p:txBody>
      </p:sp>
      <p:sp>
        <p:nvSpPr>
          <p:cNvPr name="TextBox 33" id="33"/>
          <p:cNvSpPr txBox="true"/>
          <p:nvPr/>
        </p:nvSpPr>
        <p:spPr>
          <a:xfrm rot="0">
            <a:off x="8419150" y="6897534"/>
            <a:ext cx="7795044" cy="431800"/>
          </a:xfrm>
          <a:prstGeom prst="rect">
            <a:avLst/>
          </a:prstGeom>
        </p:spPr>
        <p:txBody>
          <a:bodyPr anchor="t" rtlCol="false" tIns="0" lIns="0" bIns="0" rIns="0">
            <a:spAutoFit/>
          </a:bodyPr>
          <a:lstStyle/>
          <a:p>
            <a:pPr algn="l" marL="0" indent="0" lvl="0">
              <a:lnSpc>
                <a:spcPts val="3499"/>
              </a:lnSpc>
              <a:spcBef>
                <a:spcPct val="0"/>
              </a:spcBef>
            </a:pPr>
            <a:r>
              <a:rPr lang="en-US" b="true" sz="2499">
                <a:solidFill>
                  <a:srgbClr val="101010"/>
                </a:solidFill>
                <a:latin typeface="Raleway Bold"/>
                <a:ea typeface="Raleway Bold"/>
                <a:cs typeface="Raleway Bold"/>
                <a:sym typeface="Raleway Bold"/>
              </a:rPr>
              <a:t>STEP 4 GABUNGKAN KELOMPOK-KELOMPOK</a:t>
            </a:r>
          </a:p>
        </p:txBody>
      </p:sp>
      <p:sp>
        <p:nvSpPr>
          <p:cNvPr name="TextBox 34" id="34"/>
          <p:cNvSpPr txBox="true"/>
          <p:nvPr/>
        </p:nvSpPr>
        <p:spPr>
          <a:xfrm rot="0">
            <a:off x="8418586" y="5064011"/>
            <a:ext cx="2410274" cy="431800"/>
          </a:xfrm>
          <a:prstGeom prst="rect">
            <a:avLst/>
          </a:prstGeom>
        </p:spPr>
        <p:txBody>
          <a:bodyPr anchor="t" rtlCol="false" tIns="0" lIns="0" bIns="0" rIns="0">
            <a:spAutoFit/>
          </a:bodyPr>
          <a:lstStyle/>
          <a:p>
            <a:pPr algn="l" marL="0" indent="0" lvl="0">
              <a:lnSpc>
                <a:spcPts val="3499"/>
              </a:lnSpc>
              <a:spcBef>
                <a:spcPct val="0"/>
              </a:spcBef>
            </a:pPr>
            <a:r>
              <a:rPr lang="en-US" b="true" sz="2499">
                <a:solidFill>
                  <a:srgbClr val="101010"/>
                </a:solidFill>
                <a:latin typeface="Raleway Bold"/>
                <a:ea typeface="Raleway Bold"/>
                <a:cs typeface="Raleway Bold"/>
                <a:sym typeface="Raleway Bold"/>
              </a:rPr>
              <a:t>STEP 3 REPEAT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5400000">
            <a:off x="12828350" y="326626"/>
            <a:ext cx="1503419" cy="851677"/>
            <a:chOff x="0" y="0"/>
            <a:chExt cx="773933" cy="438428"/>
          </a:xfrm>
        </p:grpSpPr>
        <p:sp>
          <p:nvSpPr>
            <p:cNvPr name="Freeform 4" id="4"/>
            <p:cNvSpPr/>
            <p:nvPr/>
          </p:nvSpPr>
          <p:spPr>
            <a:xfrm flipH="false" flipV="false" rot="0">
              <a:off x="0" y="0"/>
              <a:ext cx="773933" cy="438428"/>
            </a:xfrm>
            <a:custGeom>
              <a:avLst/>
              <a:gdLst/>
              <a:ahLst/>
              <a:cxnLst/>
              <a:rect r="r" b="b" t="t" l="l"/>
              <a:pathLst>
                <a:path h="438428" w="773933">
                  <a:moveTo>
                    <a:pt x="0" y="0"/>
                  </a:moveTo>
                  <a:lnTo>
                    <a:pt x="773933" y="0"/>
                  </a:lnTo>
                  <a:lnTo>
                    <a:pt x="773933" y="438428"/>
                  </a:lnTo>
                  <a:lnTo>
                    <a:pt x="0" y="438428"/>
                  </a:lnTo>
                  <a:close/>
                </a:path>
              </a:pathLst>
            </a:custGeom>
            <a:gradFill rotWithShape="true">
              <a:gsLst>
                <a:gs pos="0">
                  <a:srgbClr val="CB4BF0">
                    <a:alpha val="100000"/>
                  </a:srgbClr>
                </a:gs>
                <a:gs pos="100000">
                  <a:srgbClr val="A6E4F7">
                    <a:alpha val="100000"/>
                  </a:srgbClr>
                </a:gs>
              </a:gsLst>
              <a:lin ang="0"/>
            </a:gradFill>
          </p:spPr>
        </p:sp>
        <p:sp>
          <p:nvSpPr>
            <p:cNvPr name="TextBox 5" id="5"/>
            <p:cNvSpPr txBox="true"/>
            <p:nvPr/>
          </p:nvSpPr>
          <p:spPr>
            <a:xfrm>
              <a:off x="0" y="-38100"/>
              <a:ext cx="773933" cy="47652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7368639">
            <a:off x="-6092002" y="-2093910"/>
            <a:ext cx="10410369" cy="7196168"/>
          </a:xfrm>
          <a:custGeom>
            <a:avLst/>
            <a:gdLst/>
            <a:ahLst/>
            <a:cxnLst/>
            <a:rect r="r" b="b" t="t" l="l"/>
            <a:pathLst>
              <a:path h="7196168" w="10410369">
                <a:moveTo>
                  <a:pt x="0" y="0"/>
                </a:moveTo>
                <a:lnTo>
                  <a:pt x="10410369" y="0"/>
                </a:lnTo>
                <a:lnTo>
                  <a:pt x="10410369" y="7196167"/>
                </a:lnTo>
                <a:lnTo>
                  <a:pt x="0" y="7196167"/>
                </a:lnTo>
                <a:lnTo>
                  <a:pt x="0" y="0"/>
                </a:lnTo>
                <a:close/>
              </a:path>
            </a:pathLst>
          </a:custGeom>
          <a:blipFill>
            <a:blip r:embed="rId3">
              <a:alphaModFix amt="80000"/>
            </a:blip>
            <a:stretch>
              <a:fillRect l="0" t="0" r="0" b="0"/>
            </a:stretch>
          </a:blipFill>
        </p:spPr>
      </p:sp>
      <p:sp>
        <p:nvSpPr>
          <p:cNvPr name="Freeform 7" id="7"/>
          <p:cNvSpPr/>
          <p:nvPr/>
        </p:nvSpPr>
        <p:spPr>
          <a:xfrm flipH="true" flipV="true" rot="-10729597">
            <a:off x="5285677" y="7934464"/>
            <a:ext cx="10410369" cy="7196168"/>
          </a:xfrm>
          <a:custGeom>
            <a:avLst/>
            <a:gdLst/>
            <a:ahLst/>
            <a:cxnLst/>
            <a:rect r="r" b="b" t="t" l="l"/>
            <a:pathLst>
              <a:path h="7196168" w="10410369">
                <a:moveTo>
                  <a:pt x="10410369" y="7196167"/>
                </a:moveTo>
                <a:lnTo>
                  <a:pt x="0" y="7196167"/>
                </a:lnTo>
                <a:lnTo>
                  <a:pt x="0" y="0"/>
                </a:lnTo>
                <a:lnTo>
                  <a:pt x="10410369" y="0"/>
                </a:lnTo>
                <a:lnTo>
                  <a:pt x="10410369" y="7196167"/>
                </a:lnTo>
                <a:close/>
              </a:path>
            </a:pathLst>
          </a:custGeom>
          <a:blipFill>
            <a:blip r:embed="rId3">
              <a:alphaModFix amt="80000"/>
            </a:blip>
            <a:stretch>
              <a:fillRect l="0" t="0" r="0" b="0"/>
            </a:stretch>
          </a:blipFill>
        </p:spPr>
      </p:sp>
      <p:sp>
        <p:nvSpPr>
          <p:cNvPr name="AutoShape 8" id="8"/>
          <p:cNvSpPr/>
          <p:nvPr/>
        </p:nvSpPr>
        <p:spPr>
          <a:xfrm flipV="true">
            <a:off x="11206690" y="752464"/>
            <a:ext cx="0" cy="7379369"/>
          </a:xfrm>
          <a:prstGeom prst="line">
            <a:avLst/>
          </a:prstGeom>
          <a:ln cap="flat" w="19050">
            <a:solidFill>
              <a:srgbClr val="000000"/>
            </a:solidFill>
            <a:prstDash val="solid"/>
            <a:headEnd type="none" len="sm" w="sm"/>
            <a:tailEnd type="none" len="sm" w="sm"/>
          </a:ln>
        </p:spPr>
      </p:sp>
      <p:sp>
        <p:nvSpPr>
          <p:cNvPr name="AutoShape 9" id="9"/>
          <p:cNvSpPr/>
          <p:nvPr/>
        </p:nvSpPr>
        <p:spPr>
          <a:xfrm flipV="true">
            <a:off x="2747140" y="9001613"/>
            <a:ext cx="13021495" cy="0"/>
          </a:xfrm>
          <a:prstGeom prst="line">
            <a:avLst/>
          </a:prstGeom>
          <a:ln cap="flat" w="19050">
            <a:solidFill>
              <a:srgbClr val="000000"/>
            </a:solidFill>
            <a:prstDash val="solid"/>
            <a:headEnd type="none" len="sm" w="sm"/>
            <a:tailEnd type="none" len="sm" w="sm"/>
          </a:ln>
        </p:spPr>
      </p:sp>
      <p:sp>
        <p:nvSpPr>
          <p:cNvPr name="TextBox 10" id="10"/>
          <p:cNvSpPr txBox="true"/>
          <p:nvPr/>
        </p:nvSpPr>
        <p:spPr>
          <a:xfrm rot="0">
            <a:off x="11593084" y="2519363"/>
            <a:ext cx="5666216" cy="4707614"/>
          </a:xfrm>
          <a:prstGeom prst="rect">
            <a:avLst/>
          </a:prstGeom>
        </p:spPr>
        <p:txBody>
          <a:bodyPr anchor="t" rtlCol="false" tIns="0" lIns="0" bIns="0" rIns="0">
            <a:spAutoFit/>
          </a:bodyPr>
          <a:lstStyle/>
          <a:p>
            <a:pPr algn="l">
              <a:lnSpc>
                <a:spcPts val="7420"/>
              </a:lnSpc>
            </a:pPr>
            <a:r>
              <a:rPr lang="en-US" b="true" sz="6684" i="true" spc="193">
                <a:solidFill>
                  <a:srgbClr val="000000"/>
                </a:solidFill>
                <a:latin typeface="Raleway Ultra-Bold Italics"/>
                <a:ea typeface="Raleway Ultra-Bold Italics"/>
                <a:cs typeface="Raleway Ultra-Bold Italics"/>
                <a:sym typeface="Raleway Ultra-Bold Italics"/>
              </a:rPr>
              <a:t>ALUR PENERAPAN BORUVKA UNTUK DATA SEKOLAH</a:t>
            </a:r>
          </a:p>
        </p:txBody>
      </p:sp>
      <p:sp>
        <p:nvSpPr>
          <p:cNvPr name="Freeform 11" id="11"/>
          <p:cNvSpPr/>
          <p:nvPr/>
        </p:nvSpPr>
        <p:spPr>
          <a:xfrm flipH="false" flipV="false" rot="0">
            <a:off x="3039735" y="224970"/>
            <a:ext cx="5737538" cy="9258300"/>
          </a:xfrm>
          <a:custGeom>
            <a:avLst/>
            <a:gdLst/>
            <a:ahLst/>
            <a:cxnLst/>
            <a:rect r="r" b="b" t="t" l="l"/>
            <a:pathLst>
              <a:path h="9258300" w="5737538">
                <a:moveTo>
                  <a:pt x="0" y="0"/>
                </a:moveTo>
                <a:lnTo>
                  <a:pt x="5737538" y="0"/>
                </a:lnTo>
                <a:lnTo>
                  <a:pt x="5737538" y="9258300"/>
                </a:lnTo>
                <a:lnTo>
                  <a:pt x="0" y="9258300"/>
                </a:lnTo>
                <a:lnTo>
                  <a:pt x="0" y="0"/>
                </a:lnTo>
                <a:close/>
              </a:path>
            </a:pathLst>
          </a:custGeom>
          <a:blipFill>
            <a:blip r:embed="rId4"/>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77777"/>
            </a:stretch>
          </a:blipFill>
        </p:spPr>
      </p:sp>
      <p:sp>
        <p:nvSpPr>
          <p:cNvPr name="Freeform 3" id="3"/>
          <p:cNvSpPr/>
          <p:nvPr/>
        </p:nvSpPr>
        <p:spPr>
          <a:xfrm flipH="true" flipV="true" rot="-5134275">
            <a:off x="-5003553" y="-1642252"/>
            <a:ext cx="11497072" cy="10074309"/>
          </a:xfrm>
          <a:custGeom>
            <a:avLst/>
            <a:gdLst/>
            <a:ahLst/>
            <a:cxnLst/>
            <a:rect r="r" b="b" t="t" l="l"/>
            <a:pathLst>
              <a:path h="10074309" w="11497072">
                <a:moveTo>
                  <a:pt x="11497072" y="10074310"/>
                </a:moveTo>
                <a:lnTo>
                  <a:pt x="0" y="10074310"/>
                </a:lnTo>
                <a:lnTo>
                  <a:pt x="0" y="0"/>
                </a:lnTo>
                <a:lnTo>
                  <a:pt x="11497072" y="0"/>
                </a:lnTo>
                <a:lnTo>
                  <a:pt x="11497072" y="10074310"/>
                </a:lnTo>
                <a:close/>
              </a:path>
            </a:pathLst>
          </a:custGeom>
          <a:blipFill>
            <a:blip r:embed="rId3">
              <a:alphaModFix amt="80000"/>
            </a:blip>
            <a:stretch>
              <a:fillRect l="0" t="0" r="0" b="0"/>
            </a:stretch>
          </a:blipFill>
        </p:spPr>
      </p:sp>
      <p:sp>
        <p:nvSpPr>
          <p:cNvPr name="AutoShape 4" id="4"/>
          <p:cNvSpPr/>
          <p:nvPr/>
        </p:nvSpPr>
        <p:spPr>
          <a:xfrm flipV="true">
            <a:off x="2747140" y="9001613"/>
            <a:ext cx="13021495" cy="0"/>
          </a:xfrm>
          <a:prstGeom prst="line">
            <a:avLst/>
          </a:prstGeom>
          <a:ln cap="flat" w="19050">
            <a:solidFill>
              <a:srgbClr val="000000"/>
            </a:solidFill>
            <a:prstDash val="solid"/>
            <a:headEnd type="none" len="sm" w="sm"/>
            <a:tailEnd type="none" len="sm" w="sm"/>
          </a:ln>
        </p:spPr>
      </p:sp>
      <p:grpSp>
        <p:nvGrpSpPr>
          <p:cNvPr name="Group 5" id="5"/>
          <p:cNvGrpSpPr/>
          <p:nvPr/>
        </p:nvGrpSpPr>
        <p:grpSpPr>
          <a:xfrm rot="0">
            <a:off x="9854569" y="3783957"/>
            <a:ext cx="373881" cy="37388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CB4BF0">
                    <a:alpha val="100000"/>
                  </a:srgbClr>
                </a:gs>
                <a:gs pos="100000">
                  <a:srgbClr val="A6E4F7">
                    <a:alpha val="100000"/>
                  </a:srgbClr>
                </a:gs>
              </a:gsLst>
              <a:lin ang="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6259175" y="1549558"/>
            <a:ext cx="2000250" cy="851677"/>
            <a:chOff x="0" y="0"/>
            <a:chExt cx="1029692" cy="438428"/>
          </a:xfrm>
        </p:grpSpPr>
        <p:sp>
          <p:nvSpPr>
            <p:cNvPr name="Freeform 9" id="9"/>
            <p:cNvSpPr/>
            <p:nvPr/>
          </p:nvSpPr>
          <p:spPr>
            <a:xfrm flipH="false" flipV="false" rot="0">
              <a:off x="0" y="0"/>
              <a:ext cx="1029692" cy="438428"/>
            </a:xfrm>
            <a:custGeom>
              <a:avLst/>
              <a:gdLst/>
              <a:ahLst/>
              <a:cxnLst/>
              <a:rect r="r" b="b" t="t" l="l"/>
              <a:pathLst>
                <a:path h="438428" w="1029692">
                  <a:moveTo>
                    <a:pt x="0" y="0"/>
                  </a:moveTo>
                  <a:lnTo>
                    <a:pt x="1029692" y="0"/>
                  </a:lnTo>
                  <a:lnTo>
                    <a:pt x="1029692" y="438428"/>
                  </a:lnTo>
                  <a:lnTo>
                    <a:pt x="0" y="438428"/>
                  </a:lnTo>
                  <a:close/>
                </a:path>
              </a:pathLst>
            </a:custGeom>
            <a:gradFill rotWithShape="true">
              <a:gsLst>
                <a:gs pos="0">
                  <a:srgbClr val="CB4BF0">
                    <a:alpha val="100000"/>
                  </a:srgbClr>
                </a:gs>
                <a:gs pos="100000">
                  <a:srgbClr val="A6E4F7">
                    <a:alpha val="100000"/>
                  </a:srgbClr>
                </a:gs>
              </a:gsLst>
              <a:lin ang="0"/>
            </a:gradFill>
          </p:spPr>
        </p:sp>
        <p:sp>
          <p:nvSpPr>
            <p:cNvPr name="TextBox 10" id="10"/>
            <p:cNvSpPr txBox="true"/>
            <p:nvPr/>
          </p:nvSpPr>
          <p:spPr>
            <a:xfrm>
              <a:off x="0" y="-38100"/>
              <a:ext cx="1029692" cy="476528"/>
            </a:xfrm>
            <a:prstGeom prst="rect">
              <a:avLst/>
            </a:prstGeom>
          </p:spPr>
          <p:txBody>
            <a:bodyPr anchor="ctr" rtlCol="false" tIns="50800" lIns="50800" bIns="50800" rIns="50800"/>
            <a:lstStyle/>
            <a:p>
              <a:pPr algn="ctr">
                <a:lnSpc>
                  <a:spcPts val="2659"/>
                </a:lnSpc>
                <a:spcBef>
                  <a:spcPct val="0"/>
                </a:spcBef>
              </a:pPr>
            </a:p>
          </p:txBody>
        </p:sp>
      </p:grpSp>
      <p:graphicFrame>
        <p:nvGraphicFramePr>
          <p:cNvPr name="Table 11" id="11"/>
          <p:cNvGraphicFramePr>
            <a:graphicFrameLocks noGrp="true"/>
          </p:cNvGraphicFramePr>
          <p:nvPr/>
        </p:nvGraphicFramePr>
        <p:xfrm>
          <a:off x="1339511" y="3194160"/>
          <a:ext cx="15300066" cy="5715902"/>
        </p:xfrm>
        <a:graphic>
          <a:graphicData uri="http://schemas.openxmlformats.org/drawingml/2006/table">
            <a:tbl>
              <a:tblPr/>
              <a:tblGrid>
                <a:gridCol w="3825016"/>
                <a:gridCol w="3825016"/>
                <a:gridCol w="3825016"/>
                <a:gridCol w="3825016"/>
              </a:tblGrid>
              <a:tr h="1026014">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DA2FF"/>
                    </a:solidFill>
                  </a:tcPr>
                </a:tc>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79F7FF"/>
                    </a:solidFill>
                  </a:tcPr>
                </a:tc>
                <a:tc>
                  <a:txBody>
                    <a:bodyPr anchor="t" rtlCol="false"/>
                    <a:lstStyle/>
                    <a:p>
                      <a:pPr algn="ctr">
                        <a:lnSpc>
                          <a:spcPts val="2659"/>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491"/>
                    </a:solidFill>
                  </a:tcPr>
                </a:tc>
              </a:tr>
              <a:tr h="1486282">
                <a:tc>
                  <a:txBody>
                    <a:bodyPr anchor="t" rtlCol="false"/>
                    <a:lstStyle/>
                    <a:p>
                      <a:pPr algn="ctr">
                        <a:lnSpc>
                          <a:spcPts val="2659"/>
                        </a:lnSpc>
                        <a:defRPr/>
                      </a:pPr>
                      <a:r>
                        <a:rPr lang="en-US" sz="1899">
                          <a:solidFill>
                            <a:srgbClr val="000000"/>
                          </a:solidFill>
                          <a:latin typeface="Open Sans Extra Bold"/>
                          <a:ea typeface="Open Sans Extra Bold"/>
                          <a:cs typeface="Open Sans Extra Bold"/>
                          <a:sym typeface="Open Sans Extra Bold"/>
                        </a:rPr>
                        <a:t>Pendekatan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D3EFFF"/>
                    </a:solidFill>
                  </a:tcPr>
                </a:tc>
                <a:tc>
                  <a:txBody>
                    <a:bodyPr anchor="t" rtlCol="false"/>
                    <a:lstStyle/>
                    <a:p>
                      <a:pPr algn="ctr">
                        <a:lnSpc>
                          <a:spcPts val="2659"/>
                        </a:lnSpc>
                        <a:defRPr/>
                      </a:pPr>
                      <a:r>
                        <a:rPr lang="en-US" sz="1899">
                          <a:solidFill>
                            <a:srgbClr val="000000"/>
                          </a:solidFill>
                          <a:latin typeface="Open Sans Extra Bold"/>
                          <a:ea typeface="Open Sans Extra Bold"/>
                          <a:cs typeface="Open Sans Extra Bold"/>
                          <a:sym typeface="Open Sans Extra Bold"/>
                        </a:rPr>
                        <a:t>Lokal (mulai dari satu sisi dengan jarak terpendek)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Extra Bold"/>
                          <a:ea typeface="Open Sans Extra Bold"/>
                          <a:cs typeface="Open Sans Extra Bold"/>
                          <a:sym typeface="Open Sans Extra Bold"/>
                        </a:rPr>
                        <a:t>Global (menjelajahi semua sisi dengan menurutkan jarak terpendek)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Extra Bold"/>
                          <a:ea typeface="Open Sans Extra Bold"/>
                          <a:cs typeface="Open Sans Extra Bold"/>
                          <a:sym typeface="Open Sans Extra Bold"/>
                        </a:rPr>
                        <a:t>Gabungan dari kelompok kelompok node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922">
                <a:tc>
                  <a:txBody>
                    <a:bodyPr anchor="t" rtlCol="false"/>
                    <a:lstStyle/>
                    <a:p>
                      <a:pPr algn="ctr">
                        <a:lnSpc>
                          <a:spcPts val="2659"/>
                        </a:lnSpc>
                        <a:defRPr/>
                      </a:pPr>
                      <a:r>
                        <a:rPr lang="en-US" sz="1899">
                          <a:solidFill>
                            <a:srgbClr val="000000"/>
                          </a:solidFill>
                          <a:latin typeface="Open Sans Extra Bold"/>
                          <a:ea typeface="Open Sans Extra Bold"/>
                          <a:cs typeface="Open Sans Extra Bold"/>
                          <a:sym typeface="Open Sans Extra Bold"/>
                        </a:rPr>
                        <a:t>Kelebihan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D5F0FF"/>
                    </a:solidFill>
                  </a:tcPr>
                </a:tc>
                <a:tc>
                  <a:txBody>
                    <a:bodyPr anchor="t" rtlCol="false"/>
                    <a:lstStyle/>
                    <a:p>
                      <a:pPr algn="ctr">
                        <a:lnSpc>
                          <a:spcPts val="2659"/>
                        </a:lnSpc>
                        <a:defRPr/>
                      </a:pPr>
                      <a:r>
                        <a:rPr lang="en-US" sz="1899">
                          <a:solidFill>
                            <a:srgbClr val="000000"/>
                          </a:solidFill>
                          <a:latin typeface="Open Sans Extra Bold"/>
                          <a:ea typeface="Open Sans Extra Bold"/>
                          <a:cs typeface="Open Sans Extra Bold"/>
                          <a:sym typeface="Open Sans Extra Bold"/>
                        </a:rPr>
                        <a:t>Efisien untuk graf padat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Extra Bold"/>
                          <a:ea typeface="Open Sans Extra Bold"/>
                          <a:cs typeface="Open Sans Extra Bold"/>
                          <a:sym typeface="Open Sans Extra Bold"/>
                        </a:rPr>
                        <a:t>Efisien untuk graf jarang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Extra Bold"/>
                          <a:ea typeface="Open Sans Extra Bold"/>
                          <a:cs typeface="Open Sans Extra Bold"/>
                          <a:sym typeface="Open Sans Extra Bold"/>
                        </a:rPr>
                        <a:t>Cocok untuk graf besar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50670">
                <a:tc>
                  <a:txBody>
                    <a:bodyPr anchor="t" rtlCol="false"/>
                    <a:lstStyle/>
                    <a:p>
                      <a:pPr algn="ctr">
                        <a:lnSpc>
                          <a:spcPts val="2659"/>
                        </a:lnSpc>
                        <a:defRPr/>
                      </a:pPr>
                      <a:r>
                        <a:rPr lang="en-US" sz="1899">
                          <a:solidFill>
                            <a:srgbClr val="000000"/>
                          </a:solidFill>
                          <a:latin typeface="Open Sans Extra Bold"/>
                          <a:ea typeface="Open Sans Extra Bold"/>
                          <a:cs typeface="Open Sans Extra Bold"/>
                          <a:sym typeface="Open Sans Extra Bold"/>
                        </a:rPr>
                        <a:t>Kekurangan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D3EFFF"/>
                    </a:solidFill>
                  </a:tcPr>
                </a:tc>
                <a:tc>
                  <a:txBody>
                    <a:bodyPr anchor="t" rtlCol="false"/>
                    <a:lstStyle/>
                    <a:p>
                      <a:pPr algn="ctr">
                        <a:lnSpc>
                          <a:spcPts val="2659"/>
                        </a:lnSpc>
                        <a:defRPr/>
                      </a:pPr>
                      <a:r>
                        <a:rPr lang="en-US" sz="1899">
                          <a:solidFill>
                            <a:srgbClr val="000000"/>
                          </a:solidFill>
                          <a:latin typeface="Open Sans Extra Bold"/>
                          <a:ea typeface="Open Sans Extra Bold"/>
                          <a:cs typeface="Open Sans Extra Bold"/>
                          <a:sym typeface="Open Sans Extra Bold"/>
                        </a:rPr>
                        <a:t>Tidak efisien untuk graf jarang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Extra Bold"/>
                          <a:ea typeface="Open Sans Extra Bold"/>
                          <a:cs typeface="Open Sans Extra Bold"/>
                          <a:sym typeface="Open Sans Extra Bold"/>
                        </a:rPr>
                        <a:t>Memerlukan pengurutan jarak awal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Extra Bold"/>
                          <a:ea typeface="Open Sans Extra Bold"/>
                          <a:cs typeface="Open Sans Extra Bold"/>
                          <a:sym typeface="Open Sans Extra Bold"/>
                        </a:rPr>
                        <a:t>Implementasi jadi lebih kompleks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26014">
                <a:tc>
                  <a:txBody>
                    <a:bodyPr anchor="t" rtlCol="false"/>
                    <a:lstStyle/>
                    <a:p>
                      <a:pPr algn="ctr">
                        <a:lnSpc>
                          <a:spcPts val="2659"/>
                        </a:lnSpc>
                        <a:defRPr/>
                      </a:pPr>
                      <a:r>
                        <a:rPr lang="en-US" sz="1899">
                          <a:solidFill>
                            <a:srgbClr val="000000"/>
                          </a:solidFill>
                          <a:latin typeface="Open Sans Extra Bold"/>
                          <a:ea typeface="Open Sans Extra Bold"/>
                          <a:cs typeface="Open Sans Extra Bold"/>
                          <a:sym typeface="Open Sans Extra Bold"/>
                        </a:rPr>
                        <a:t>Kompleksitas Waktu</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D3EFFF"/>
                    </a:solidFill>
                  </a:tcPr>
                </a:tc>
                <a:tc>
                  <a:txBody>
                    <a:bodyPr anchor="t" rtlCol="false"/>
                    <a:lstStyle/>
                    <a:p>
                      <a:pPr algn="ctr">
                        <a:lnSpc>
                          <a:spcPts val="2659"/>
                        </a:lnSpc>
                        <a:defRPr/>
                      </a:pPr>
                      <a:r>
                        <a:rPr lang="en-US" sz="1899">
                          <a:solidFill>
                            <a:srgbClr val="000000"/>
                          </a:solidFill>
                          <a:latin typeface="Open Sans Extra Bold"/>
                          <a:ea typeface="Open Sans Extra Bold"/>
                          <a:cs typeface="Open Sans Extra Bold"/>
                          <a:sym typeface="Open Sans Extra Bold"/>
                        </a:rPr>
                        <a:t>O(V²) atau O(E + V log V)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Extra Bold"/>
                          <a:ea typeface="Open Sans Extra Bold"/>
                          <a:cs typeface="Open Sans Extra Bold"/>
                          <a:sym typeface="Open Sans Extra Bold"/>
                        </a:rPr>
                        <a:t>O(E log E) atau O(E log V)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Open Sans Extra Bold"/>
                          <a:ea typeface="Open Sans Extra Bold"/>
                          <a:cs typeface="Open Sans Extra Bold"/>
                          <a:sym typeface="Open Sans Extra Bold"/>
                        </a:rPr>
                        <a:t>O(E log V)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12" id="12"/>
          <p:cNvSpPr txBox="true"/>
          <p:nvPr/>
        </p:nvSpPr>
        <p:spPr>
          <a:xfrm rot="0">
            <a:off x="2435993" y="1418192"/>
            <a:ext cx="13416014" cy="983044"/>
          </a:xfrm>
          <a:prstGeom prst="rect">
            <a:avLst/>
          </a:prstGeom>
        </p:spPr>
        <p:txBody>
          <a:bodyPr anchor="t" rtlCol="false" tIns="0" lIns="0" bIns="0" rIns="0">
            <a:spAutoFit/>
          </a:bodyPr>
          <a:lstStyle/>
          <a:p>
            <a:pPr algn="r">
              <a:lnSpc>
                <a:spcPts val="7569"/>
              </a:lnSpc>
            </a:pPr>
            <a:r>
              <a:rPr lang="en-US" b="true" sz="6819" spc="197">
                <a:solidFill>
                  <a:srgbClr val="000000"/>
                </a:solidFill>
                <a:latin typeface="Raleway Ultra-Bold"/>
                <a:ea typeface="Raleway Ultra-Bold"/>
                <a:cs typeface="Raleway Ultra-Bold"/>
                <a:sym typeface="Raleway Ultra-Bold"/>
              </a:rPr>
              <a:t>PERBANDINGAN ALGORITMA</a:t>
            </a:r>
          </a:p>
        </p:txBody>
      </p:sp>
      <p:sp>
        <p:nvSpPr>
          <p:cNvPr name="TextBox 13" id="13"/>
          <p:cNvSpPr txBox="true"/>
          <p:nvPr/>
        </p:nvSpPr>
        <p:spPr>
          <a:xfrm rot="0">
            <a:off x="16019853" y="8800765"/>
            <a:ext cx="1239447" cy="354071"/>
          </a:xfrm>
          <a:prstGeom prst="rect">
            <a:avLst/>
          </a:prstGeom>
        </p:spPr>
        <p:txBody>
          <a:bodyPr anchor="t" rtlCol="false" tIns="0" lIns="0" bIns="0" rIns="0">
            <a:spAutoFit/>
          </a:bodyPr>
          <a:lstStyle/>
          <a:p>
            <a:pPr algn="ctr">
              <a:lnSpc>
                <a:spcPts val="2858"/>
              </a:lnSpc>
            </a:pPr>
            <a:r>
              <a:rPr lang="en-US" sz="2041" b="true">
                <a:solidFill>
                  <a:srgbClr val="FFFFFF"/>
                </a:solidFill>
                <a:latin typeface="Raleway Semi-Bold"/>
                <a:ea typeface="Raleway Semi-Bold"/>
                <a:cs typeface="Raleway Semi-Bold"/>
                <a:sym typeface="Raleway Semi-Bold"/>
              </a:rPr>
              <a:t>Page 02</a:t>
            </a:r>
          </a:p>
        </p:txBody>
      </p:sp>
      <p:sp>
        <p:nvSpPr>
          <p:cNvPr name="TextBox 14" id="14"/>
          <p:cNvSpPr txBox="true"/>
          <p:nvPr/>
        </p:nvSpPr>
        <p:spPr>
          <a:xfrm rot="0">
            <a:off x="-769215" y="5485373"/>
            <a:ext cx="5456897" cy="375453"/>
          </a:xfrm>
          <a:prstGeom prst="rect">
            <a:avLst/>
          </a:prstGeom>
        </p:spPr>
        <p:txBody>
          <a:bodyPr anchor="t" rtlCol="false" tIns="0" lIns="0" bIns="0" rIns="0">
            <a:spAutoFit/>
          </a:bodyPr>
          <a:lstStyle/>
          <a:p>
            <a:pPr algn="just" marL="0" indent="0" lvl="0">
              <a:lnSpc>
                <a:spcPts val="2930"/>
              </a:lnSpc>
              <a:spcBef>
                <a:spcPct val="0"/>
              </a:spcBef>
            </a:pPr>
            <a:r>
              <a:rPr lang="en-US" sz="2093">
                <a:solidFill>
                  <a:srgbClr val="101010"/>
                </a:solidFill>
                <a:latin typeface="Raleway"/>
                <a:ea typeface="Raleway"/>
                <a:cs typeface="Raleway"/>
                <a:sym typeface="Raleway"/>
              </a:rPr>
              <a:t>global</a:t>
            </a:r>
          </a:p>
        </p:txBody>
      </p:sp>
      <p:sp>
        <p:nvSpPr>
          <p:cNvPr name="TextBox 15" id="15"/>
          <p:cNvSpPr txBox="true"/>
          <p:nvPr/>
        </p:nvSpPr>
        <p:spPr>
          <a:xfrm rot="0">
            <a:off x="6210995" y="3375186"/>
            <a:ext cx="1789741" cy="782653"/>
          </a:xfrm>
          <a:prstGeom prst="rect">
            <a:avLst/>
          </a:prstGeom>
        </p:spPr>
        <p:txBody>
          <a:bodyPr anchor="t" rtlCol="false" tIns="0" lIns="0" bIns="0" rIns="0">
            <a:spAutoFit/>
          </a:bodyPr>
          <a:lstStyle/>
          <a:p>
            <a:pPr algn="just" marL="0" indent="0" lvl="0">
              <a:lnSpc>
                <a:spcPts val="6314"/>
              </a:lnSpc>
              <a:spcBef>
                <a:spcPct val="0"/>
              </a:spcBef>
            </a:pPr>
            <a:r>
              <a:rPr lang="en-US" b="true" sz="4510">
                <a:solidFill>
                  <a:srgbClr val="101010"/>
                </a:solidFill>
                <a:latin typeface="Raleway Bold"/>
                <a:ea typeface="Raleway Bold"/>
                <a:cs typeface="Raleway Bold"/>
                <a:sym typeface="Raleway Bold"/>
              </a:rPr>
              <a:t>PRIM</a:t>
            </a:r>
          </a:p>
        </p:txBody>
      </p:sp>
      <p:sp>
        <p:nvSpPr>
          <p:cNvPr name="TextBox 16" id="16"/>
          <p:cNvSpPr txBox="true"/>
          <p:nvPr/>
        </p:nvSpPr>
        <p:spPr>
          <a:xfrm rot="0">
            <a:off x="9344973" y="3299653"/>
            <a:ext cx="3175795" cy="782653"/>
          </a:xfrm>
          <a:prstGeom prst="rect">
            <a:avLst/>
          </a:prstGeom>
        </p:spPr>
        <p:txBody>
          <a:bodyPr anchor="t" rtlCol="false" tIns="0" lIns="0" bIns="0" rIns="0">
            <a:spAutoFit/>
          </a:bodyPr>
          <a:lstStyle/>
          <a:p>
            <a:pPr algn="just" marL="0" indent="0" lvl="0">
              <a:lnSpc>
                <a:spcPts val="6314"/>
              </a:lnSpc>
              <a:spcBef>
                <a:spcPct val="0"/>
              </a:spcBef>
            </a:pPr>
            <a:r>
              <a:rPr lang="en-US" b="true" sz="4510">
                <a:solidFill>
                  <a:srgbClr val="101010"/>
                </a:solidFill>
                <a:latin typeface="Raleway Bold"/>
                <a:ea typeface="Raleway Bold"/>
                <a:cs typeface="Raleway Bold"/>
                <a:sym typeface="Raleway Bold"/>
              </a:rPr>
              <a:t>KRUSKAL</a:t>
            </a:r>
          </a:p>
        </p:txBody>
      </p:sp>
      <p:sp>
        <p:nvSpPr>
          <p:cNvPr name="TextBox 17" id="17"/>
          <p:cNvSpPr txBox="true"/>
          <p:nvPr/>
        </p:nvSpPr>
        <p:spPr>
          <a:xfrm rot="0">
            <a:off x="13305636" y="3345006"/>
            <a:ext cx="3175795" cy="782653"/>
          </a:xfrm>
          <a:prstGeom prst="rect">
            <a:avLst/>
          </a:prstGeom>
        </p:spPr>
        <p:txBody>
          <a:bodyPr anchor="t" rtlCol="false" tIns="0" lIns="0" bIns="0" rIns="0">
            <a:spAutoFit/>
          </a:bodyPr>
          <a:lstStyle/>
          <a:p>
            <a:pPr algn="just" marL="0" indent="0" lvl="0">
              <a:lnSpc>
                <a:spcPts val="6314"/>
              </a:lnSpc>
              <a:spcBef>
                <a:spcPct val="0"/>
              </a:spcBef>
            </a:pPr>
            <a:r>
              <a:rPr lang="en-US" b="true" sz="4510">
                <a:solidFill>
                  <a:srgbClr val="101010"/>
                </a:solidFill>
                <a:latin typeface="Raleway Bold"/>
                <a:ea typeface="Raleway Bold"/>
                <a:cs typeface="Raleway Bold"/>
                <a:sym typeface="Raleway Bold"/>
              </a:rPr>
              <a:t>BORUVKA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DAGZG9625VA</dc:identifier>
  <dcterms:modified xsi:type="dcterms:W3CDTF">2011-08-01T06:04:30Z</dcterms:modified>
  <cp:revision>1</cp:revision>
  <dc:title>Grey and Purple Gradient Futuristic Technology Pitch Deck Presentation</dc:title>
</cp:coreProperties>
</file>